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301" r:id="rId3"/>
    <p:sldId id="332" r:id="rId4"/>
    <p:sldId id="258" r:id="rId5"/>
    <p:sldId id="333" r:id="rId6"/>
    <p:sldId id="342" r:id="rId7"/>
    <p:sldId id="334" r:id="rId8"/>
    <p:sldId id="335" r:id="rId9"/>
    <p:sldId id="336" r:id="rId10"/>
    <p:sldId id="337" r:id="rId11"/>
    <p:sldId id="315" r:id="rId12"/>
    <p:sldId id="316" r:id="rId13"/>
    <p:sldId id="328" r:id="rId14"/>
    <p:sldId id="317" r:id="rId15"/>
    <p:sldId id="318" r:id="rId16"/>
    <p:sldId id="329" r:id="rId17"/>
    <p:sldId id="330" r:id="rId18"/>
    <p:sldId id="319" r:id="rId19"/>
    <p:sldId id="320" r:id="rId20"/>
    <p:sldId id="321" r:id="rId21"/>
    <p:sldId id="331" r:id="rId22"/>
    <p:sldId id="260" r:id="rId23"/>
    <p:sldId id="262" r:id="rId24"/>
    <p:sldId id="263" r:id="rId25"/>
    <p:sldId id="264" r:id="rId26"/>
    <p:sldId id="265" r:id="rId27"/>
    <p:sldId id="266" r:id="rId28"/>
    <p:sldId id="267" r:id="rId29"/>
    <p:sldId id="268" r:id="rId30"/>
    <p:sldId id="269" r:id="rId31"/>
    <p:sldId id="285" r:id="rId32"/>
    <p:sldId id="273" r:id="rId33"/>
    <p:sldId id="261" r:id="rId34"/>
    <p:sldId id="284" r:id="rId35"/>
    <p:sldId id="275" r:id="rId36"/>
    <p:sldId id="276" r:id="rId37"/>
    <p:sldId id="274" r:id="rId38"/>
    <p:sldId id="282" r:id="rId39"/>
    <p:sldId id="277" r:id="rId40"/>
    <p:sldId id="293" r:id="rId41"/>
    <p:sldId id="294" r:id="rId42"/>
    <p:sldId id="295" r:id="rId43"/>
    <p:sldId id="296" r:id="rId44"/>
    <p:sldId id="297" r:id="rId45"/>
    <p:sldId id="298" r:id="rId46"/>
    <p:sldId id="299" r:id="rId47"/>
    <p:sldId id="302" r:id="rId48"/>
    <p:sldId id="305" r:id="rId49"/>
    <p:sldId id="306" r:id="rId50"/>
    <p:sldId id="307" r:id="rId51"/>
    <p:sldId id="313" r:id="rId52"/>
    <p:sldId id="314" r:id="rId53"/>
    <p:sldId id="338" r:id="rId54"/>
    <p:sldId id="339" r:id="rId55"/>
    <p:sldId id="340" r:id="rId56"/>
    <p:sldId id="341" r:id="rId57"/>
    <p:sldId id="281" r:id="rId58"/>
    <p:sldId id="300" r:id="rId59"/>
    <p:sldId id="322" r:id="rId60"/>
    <p:sldId id="323" r:id="rId61"/>
    <p:sldId id="324" r:id="rId62"/>
    <p:sldId id="325" r:id="rId63"/>
    <p:sldId id="326" r:id="rId64"/>
    <p:sldId id="308" r:id="rId65"/>
    <p:sldId id="309" r:id="rId66"/>
    <p:sldId id="283" r:id="rId67"/>
    <p:sldId id="259" r:id="rId68"/>
    <p:sldId id="2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2" d="100"/>
          <a:sy n="72" d="100"/>
        </p:scale>
        <p:origin x="63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13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16638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317218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45EBF-DD1B-4063-A309-3D4AA64E2290}"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86685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45EBF-DD1B-4063-A309-3D4AA64E2290}" type="datetimeFigureOut">
              <a:rPr lang="en-US" smtClean="0"/>
              <a:pPr/>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3F1293-C184-4173-A087-EC373FE325EC}"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4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45EBF-DD1B-4063-A309-3D4AA64E2290}" type="datetimeFigureOut">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247993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45EBF-DD1B-4063-A309-3D4AA64E2290}" type="datetimeFigureOut">
              <a:rPr lang="en-US" smtClean="0"/>
              <a:pPr/>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411983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45EBF-DD1B-4063-A309-3D4AA64E2290}" type="datetimeFigureOut">
              <a:rPr lang="en-US" smtClean="0"/>
              <a:pPr/>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1468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8545EBF-DD1B-4063-A309-3D4AA64E2290}" type="datetimeFigureOut">
              <a:rPr lang="en-US" smtClean="0"/>
              <a:pPr/>
              <a:t>2/22/2022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236254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545EBF-DD1B-4063-A309-3D4AA64E2290}" type="datetimeFigureOut">
              <a:rPr lang="en-US" smtClean="0"/>
              <a:pPr/>
              <a:t>2/22/2022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32323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3F1293-C184-4173-A087-EC373FE325EC}" type="slidenum">
              <a:rPr lang="en-US" smtClean="0">
                <a:solidFill>
                  <a:srgbClr val="323232"/>
                </a:solidFill>
              </a:rPr>
              <a:pPr/>
              <a:t>‹#›</a:t>
            </a:fld>
            <a:endParaRPr lang="en-US">
              <a:solidFill>
                <a:srgbClr val="323232"/>
              </a:solidFill>
            </a:endParaRPr>
          </a:p>
        </p:txBody>
      </p:sp>
    </p:spTree>
    <p:extLst>
      <p:ext uri="{BB962C8B-B14F-4D97-AF65-F5344CB8AC3E}">
        <p14:creationId xmlns:p14="http://schemas.microsoft.com/office/powerpoint/2010/main" val="139609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45EBF-DD1B-4063-A309-3D4AA64E2290}" type="datetimeFigureOut">
              <a:rPr lang="en-US" smtClean="0"/>
              <a:pPr/>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3F1293-C184-4173-A087-EC373FE325EC}" type="slidenum">
              <a:rPr lang="en-US" smtClean="0"/>
              <a:pPr/>
              <a:t>‹#›</a:t>
            </a:fld>
            <a:endParaRPr lang="en-US"/>
          </a:p>
        </p:txBody>
      </p:sp>
    </p:spTree>
    <p:extLst>
      <p:ext uri="{BB962C8B-B14F-4D97-AF65-F5344CB8AC3E}">
        <p14:creationId xmlns:p14="http://schemas.microsoft.com/office/powerpoint/2010/main" val="61194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8545EBF-DD1B-4063-A309-3D4AA64E2290}" type="datetimeFigureOut">
              <a:rPr lang="en-US" smtClean="0"/>
              <a:pPr/>
              <a:t>2/22/2022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03F1293-C184-4173-A087-EC373FE325EC}"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6803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video" Target="https://www.youtube.com/embed/qU2w_qiP4Ck"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ideo" Target="https://www.youtube.com/embed/QjJ_GffiNE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eBp10ylItl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darpa.mil/news-events/2016-08-04"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oUf9_rS1fY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t>Artificial Intelligence</a:t>
            </a:r>
          </a:p>
        </p:txBody>
      </p:sp>
      <p:sp>
        <p:nvSpPr>
          <p:cNvPr id="3" name="Subtitle 2"/>
          <p:cNvSpPr>
            <a:spLocks noGrp="1"/>
          </p:cNvSpPr>
          <p:nvPr>
            <p:ph type="subTitle" idx="1"/>
          </p:nvPr>
        </p:nvSpPr>
        <p:spPr/>
        <p:txBody>
          <a:bodyPr/>
          <a:lstStyle/>
          <a:p>
            <a:r>
              <a:rPr lang="en-US" dirty="0"/>
              <a:t>Anurag Srivastava</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4800601" y="685800"/>
            <a:ext cx="2479715" cy="2384346"/>
          </a:xfrm>
          <a:prstGeom prst="rect">
            <a:avLst/>
          </a:prstGeom>
        </p:spPr>
      </p:pic>
    </p:spTree>
    <p:extLst>
      <p:ext uri="{BB962C8B-B14F-4D97-AF65-F5344CB8AC3E}">
        <p14:creationId xmlns:p14="http://schemas.microsoft.com/office/powerpoint/2010/main" val="275467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The Core of Everything!</a:t>
            </a:r>
            <a:endParaRPr lang="en-US" dirty="0"/>
          </a:p>
        </p:txBody>
      </p:sp>
      <p:pic>
        <p:nvPicPr>
          <p:cNvPr id="5"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0" y="1690687"/>
            <a:ext cx="10287000" cy="4693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810000" y="3429000"/>
            <a:ext cx="4267200" cy="213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4" descr="Image result for blockchain"/>
          <p:cNvPicPr>
            <a:picLocks noChangeAspect="1" noChangeArrowheads="1"/>
          </p:cNvPicPr>
          <p:nvPr/>
        </p:nvPicPr>
        <p:blipFill rotWithShape="1">
          <a:blip r:embed="rId4">
            <a:extLst>
              <a:ext uri="{28A0092B-C50C-407E-A947-70E740481C1C}">
                <a14:useLocalDpi xmlns:a14="http://schemas.microsoft.com/office/drawing/2010/main" val="0"/>
              </a:ext>
            </a:extLst>
          </a:blip>
          <a:srcRect l="30906" r="29136" b="17183"/>
          <a:stretch/>
        </p:blipFill>
        <p:spPr bwMode="auto">
          <a:xfrm>
            <a:off x="9867095" y="1981200"/>
            <a:ext cx="1828800" cy="1649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10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in AI</a:t>
            </a:r>
          </a:p>
        </p:txBody>
      </p:sp>
      <p:pic>
        <p:nvPicPr>
          <p:cNvPr id="10242" name="Picture 2" descr="Image result for growth rate of artificial intelligenc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013"/>
          <a:stretch/>
        </p:blipFill>
        <p:spPr bwMode="auto">
          <a:xfrm>
            <a:off x="2194560" y="2057401"/>
            <a:ext cx="7848600" cy="374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5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in AI (Countries)</a:t>
            </a:r>
          </a:p>
        </p:txBody>
      </p:sp>
      <p:pic>
        <p:nvPicPr>
          <p:cNvPr id="8196" name="Picture 4" descr="Image result for countries investing in artificial intellig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1905001"/>
            <a:ext cx="4419600" cy="422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02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Talent in AI (Countries)</a:t>
            </a:r>
          </a:p>
        </p:txBody>
      </p:sp>
      <p:pic>
        <p:nvPicPr>
          <p:cNvPr id="8194" name="Picture 2" descr="Image result for ai investment by country"/>
          <p:cNvPicPr>
            <a:picLocks noChangeAspect="1" noChangeArrowheads="1"/>
          </p:cNvPicPr>
          <p:nvPr/>
        </p:nvPicPr>
        <p:blipFill rotWithShape="1">
          <a:blip r:embed="rId2">
            <a:extLst>
              <a:ext uri="{28A0092B-C50C-407E-A947-70E740481C1C}">
                <a14:useLocalDpi xmlns:a14="http://schemas.microsoft.com/office/drawing/2010/main" val="0"/>
              </a:ext>
            </a:extLst>
          </a:blip>
          <a:srcRect t="20790"/>
          <a:stretch/>
        </p:blipFill>
        <p:spPr bwMode="auto">
          <a:xfrm>
            <a:off x="1735883" y="2209800"/>
            <a:ext cx="8765954"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5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in AI (Industries)</a:t>
            </a:r>
          </a:p>
        </p:txBody>
      </p:sp>
      <p:pic>
        <p:nvPicPr>
          <p:cNvPr id="4098" name="Picture 2" descr="Image result for ai investment by industry"/>
          <p:cNvPicPr>
            <a:picLocks noChangeAspect="1" noChangeArrowheads="1"/>
          </p:cNvPicPr>
          <p:nvPr/>
        </p:nvPicPr>
        <p:blipFill rotWithShape="1">
          <a:blip r:embed="rId2">
            <a:extLst>
              <a:ext uri="{28A0092B-C50C-407E-A947-70E740481C1C}">
                <a14:useLocalDpi xmlns:a14="http://schemas.microsoft.com/office/drawing/2010/main" val="0"/>
              </a:ext>
            </a:extLst>
          </a:blip>
          <a:srcRect t="6430" b="21759"/>
          <a:stretch/>
        </p:blipFill>
        <p:spPr bwMode="auto">
          <a:xfrm>
            <a:off x="2175510" y="1828800"/>
            <a:ext cx="78867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0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Companies hiring for AI</a:t>
            </a:r>
          </a:p>
        </p:txBody>
      </p:sp>
      <p:pic>
        <p:nvPicPr>
          <p:cNvPr id="11266" name="Picture 2" descr="Image result for AI compan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981200"/>
            <a:ext cx="2948213"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AI compan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64140"/>
            <a:ext cx="5535798" cy="3111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853214" y="4381500"/>
            <a:ext cx="101418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3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Demand – Supply Gap</a:t>
            </a:r>
          </a:p>
        </p:txBody>
      </p:sp>
      <p:pic>
        <p:nvPicPr>
          <p:cNvPr id="3" name="Picture 2"/>
          <p:cNvPicPr>
            <a:picLocks noChangeAspect="1"/>
          </p:cNvPicPr>
          <p:nvPr/>
        </p:nvPicPr>
        <p:blipFill rotWithShape="1">
          <a:blip r:embed="rId2"/>
          <a:srcRect l="23333" t="26285" r="24167" b="24802"/>
          <a:stretch/>
        </p:blipFill>
        <p:spPr>
          <a:xfrm>
            <a:off x="2133600" y="1905000"/>
            <a:ext cx="8001000" cy="4191002"/>
          </a:xfrm>
          <a:prstGeom prst="rect">
            <a:avLst/>
          </a:prstGeom>
        </p:spPr>
      </p:pic>
    </p:spTree>
    <p:extLst>
      <p:ext uri="{BB962C8B-B14F-4D97-AF65-F5344CB8AC3E}">
        <p14:creationId xmlns:p14="http://schemas.microsoft.com/office/powerpoint/2010/main" val="303795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Salary Packages in AI</a:t>
            </a:r>
          </a:p>
        </p:txBody>
      </p:sp>
      <p:pic>
        <p:nvPicPr>
          <p:cNvPr id="12290" name="Picture 2" descr="Image result for average salary packages for AI and ML in India"/>
          <p:cNvPicPr>
            <a:picLocks noChangeAspect="1" noChangeArrowheads="1"/>
          </p:cNvPicPr>
          <p:nvPr/>
        </p:nvPicPr>
        <p:blipFill rotWithShape="1">
          <a:blip r:embed="rId2">
            <a:extLst>
              <a:ext uri="{28A0092B-C50C-407E-A947-70E740481C1C}">
                <a14:useLocalDpi xmlns:a14="http://schemas.microsoft.com/office/drawing/2010/main" val="0"/>
              </a:ext>
            </a:extLst>
          </a:blip>
          <a:srcRect b="24811"/>
          <a:stretch/>
        </p:blipFill>
        <p:spPr bwMode="auto">
          <a:xfrm>
            <a:off x="2514600" y="1751009"/>
            <a:ext cx="7010400" cy="453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80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 Profiles / Designation</a:t>
            </a:r>
          </a:p>
        </p:txBody>
      </p:sp>
      <p:sp>
        <p:nvSpPr>
          <p:cNvPr id="3" name="Content Placeholder 2"/>
          <p:cNvSpPr>
            <a:spLocks noGrp="1"/>
          </p:cNvSpPr>
          <p:nvPr>
            <p:ph idx="1"/>
          </p:nvPr>
        </p:nvSpPr>
        <p:spPr>
          <a:xfrm>
            <a:off x="2346960" y="1845734"/>
            <a:ext cx="7543800" cy="4326466"/>
          </a:xfrm>
        </p:spPr>
        <p:txBody>
          <a:bodyPr>
            <a:normAutofit/>
          </a:bodyPr>
          <a:lstStyle/>
          <a:p>
            <a:pPr>
              <a:buFont typeface="Wingdings" pitchFamily="2" charset="2"/>
              <a:buChar char="Ø"/>
            </a:pPr>
            <a:r>
              <a:rPr lang="en-US" dirty="0"/>
              <a:t> AI Researcher</a:t>
            </a:r>
          </a:p>
          <a:p>
            <a:pPr lvl="1">
              <a:buFont typeface="Wingdings" pitchFamily="2" charset="2"/>
              <a:buChar char="Ø"/>
            </a:pPr>
            <a:r>
              <a:rPr lang="en-US" dirty="0"/>
              <a:t> Client / CXO Interface</a:t>
            </a:r>
          </a:p>
          <a:p>
            <a:pPr lvl="1">
              <a:buFont typeface="Wingdings" pitchFamily="2" charset="2"/>
              <a:buChar char="Ø"/>
            </a:pPr>
            <a:r>
              <a:rPr lang="en-US" dirty="0"/>
              <a:t> Product Owner</a:t>
            </a:r>
          </a:p>
          <a:p>
            <a:pPr lvl="1">
              <a:buFont typeface="Wingdings" pitchFamily="2" charset="2"/>
              <a:buChar char="Ø"/>
            </a:pPr>
            <a:r>
              <a:rPr lang="en-US" dirty="0"/>
              <a:t> SME Coordination</a:t>
            </a:r>
          </a:p>
          <a:p>
            <a:pPr lvl="1">
              <a:buFont typeface="Wingdings" pitchFamily="2" charset="2"/>
              <a:buChar char="Ø"/>
            </a:pPr>
            <a:r>
              <a:rPr lang="en-US" dirty="0"/>
              <a:t> Lead Data Scientist</a:t>
            </a:r>
          </a:p>
          <a:p>
            <a:pPr lvl="1">
              <a:buFont typeface="Wingdings" pitchFamily="2" charset="2"/>
              <a:buChar char="Ø"/>
            </a:pPr>
            <a:r>
              <a:rPr lang="en-US" dirty="0"/>
              <a:t> Proof of Concept (</a:t>
            </a:r>
            <a:r>
              <a:rPr lang="en-US" dirty="0" err="1"/>
              <a:t>PoC</a:t>
            </a:r>
            <a:r>
              <a:rPr lang="en-US" dirty="0"/>
              <a:t>)</a:t>
            </a:r>
          </a:p>
          <a:p>
            <a:pPr>
              <a:buFont typeface="Wingdings" pitchFamily="2" charset="2"/>
              <a:buChar char="Ø"/>
            </a:pPr>
            <a:r>
              <a:rPr lang="en-US" dirty="0"/>
              <a:t> AI Developer</a:t>
            </a:r>
          </a:p>
          <a:p>
            <a:pPr lvl="1">
              <a:buFont typeface="Wingdings" pitchFamily="2" charset="2"/>
              <a:buChar char="Ø"/>
            </a:pPr>
            <a:r>
              <a:rPr lang="en-US" dirty="0"/>
              <a:t> Execution of </a:t>
            </a:r>
            <a:r>
              <a:rPr lang="en-US" dirty="0" err="1"/>
              <a:t>PoC</a:t>
            </a:r>
            <a:endParaRPr lang="en-US" dirty="0"/>
          </a:p>
          <a:p>
            <a:pPr lvl="1">
              <a:buFont typeface="Wingdings" pitchFamily="2" charset="2"/>
              <a:buChar char="Ø"/>
            </a:pPr>
            <a:r>
              <a:rPr lang="en-US" dirty="0"/>
              <a:t> Scaling up</a:t>
            </a:r>
          </a:p>
          <a:p>
            <a:pPr lvl="1">
              <a:buFont typeface="Wingdings" pitchFamily="2" charset="2"/>
              <a:buChar char="Ø"/>
            </a:pPr>
            <a:r>
              <a:rPr lang="en-US" dirty="0"/>
              <a:t> Development, Delivery &amp; QA</a:t>
            </a:r>
          </a:p>
          <a:p>
            <a:pPr>
              <a:buFont typeface="Wingdings" pitchFamily="2" charset="2"/>
              <a:buChar char="Ø"/>
            </a:pPr>
            <a:r>
              <a:rPr lang="en-US" dirty="0"/>
              <a:t> AI DBA</a:t>
            </a:r>
          </a:p>
          <a:p>
            <a:pPr lvl="1">
              <a:buFont typeface="Wingdings" pitchFamily="2" charset="2"/>
              <a:buChar char="Ø"/>
            </a:pPr>
            <a:r>
              <a:rPr lang="en-US" dirty="0"/>
              <a:t> Hadoop Stack Administration (</a:t>
            </a:r>
            <a:r>
              <a:rPr lang="en-US" dirty="0" err="1"/>
              <a:t>Ambari</a:t>
            </a:r>
            <a:r>
              <a:rPr lang="en-US" dirty="0"/>
              <a:t>)</a:t>
            </a:r>
          </a:p>
        </p:txBody>
      </p:sp>
      <p:sp>
        <p:nvSpPr>
          <p:cNvPr id="4" name="Right Brace 3"/>
          <p:cNvSpPr/>
          <p:nvPr/>
        </p:nvSpPr>
        <p:spPr>
          <a:xfrm>
            <a:off x="6477000" y="1845734"/>
            <a:ext cx="762000" cy="402166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391400" y="3671901"/>
            <a:ext cx="1459054" cy="369332"/>
          </a:xfrm>
          <a:prstGeom prst="rect">
            <a:avLst/>
          </a:prstGeom>
          <a:noFill/>
        </p:spPr>
        <p:txBody>
          <a:bodyPr wrap="none" rtlCol="0">
            <a:spAutoFit/>
          </a:bodyPr>
          <a:lstStyle/>
          <a:p>
            <a:r>
              <a:rPr lang="en-US" dirty="0"/>
              <a:t>Data Scientist</a:t>
            </a:r>
          </a:p>
        </p:txBody>
      </p:sp>
    </p:spTree>
    <p:extLst>
      <p:ext uri="{BB962C8B-B14F-4D97-AF65-F5344CB8AC3E}">
        <p14:creationId xmlns:p14="http://schemas.microsoft.com/office/powerpoint/2010/main" val="41850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randombar(horizontal)">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500" fill="hold"/>
                                        <p:tgtEl>
                                          <p:spTgt spid="5"/>
                                        </p:tgtEl>
                                        <p:attrNameLst>
                                          <p:attrName>ppt_x</p:attrName>
                                        </p:attrNameLst>
                                      </p:cBhvr>
                                      <p:tavLst>
                                        <p:tav tm="0">
                                          <p:val>
                                            <p:strVal val="#ppt_x"/>
                                          </p:val>
                                        </p:tav>
                                        <p:tav tm="100000">
                                          <p:val>
                                            <p:strVal val="#ppt_x"/>
                                          </p:val>
                                        </p:tav>
                                      </p:tavLst>
                                    </p:anim>
                                    <p:anim calcmode="lin" valueType="num">
                                      <p:cBhvr additive="base">
                                        <p:cTn id="6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a:t>
            </a:r>
          </a:p>
        </p:txBody>
      </p:sp>
      <p:pic>
        <p:nvPicPr>
          <p:cNvPr id="13314" name="Picture 2" descr="Image result for ambari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8001000" cy="417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7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70000" lnSpcReduction="20000"/>
          </a:bodyPr>
          <a:lstStyle/>
          <a:p>
            <a:pPr>
              <a:buFont typeface="Wingdings" pitchFamily="2" charset="2"/>
              <a:buChar char="Ø"/>
            </a:pPr>
            <a:r>
              <a:rPr lang="en-US" dirty="0"/>
              <a:t> The need of AI</a:t>
            </a:r>
          </a:p>
          <a:p>
            <a:pPr>
              <a:buFont typeface="Wingdings" pitchFamily="2" charset="2"/>
              <a:buChar char="Ø"/>
            </a:pPr>
            <a:r>
              <a:rPr lang="en-US" dirty="0"/>
              <a:t> Examples of AI based systems / products</a:t>
            </a:r>
          </a:p>
          <a:p>
            <a:pPr>
              <a:buFont typeface="Wingdings" pitchFamily="2" charset="2"/>
              <a:buChar char="Ø"/>
            </a:pPr>
            <a:r>
              <a:rPr lang="en-US" dirty="0"/>
              <a:t> What the world has already accomplished in AI</a:t>
            </a:r>
          </a:p>
          <a:p>
            <a:pPr>
              <a:buFont typeface="Wingdings" pitchFamily="2" charset="2"/>
              <a:buChar char="Ø"/>
            </a:pPr>
            <a:r>
              <a:rPr lang="en-US" dirty="0"/>
              <a:t> Fundamental Logic behind AI</a:t>
            </a:r>
          </a:p>
          <a:p>
            <a:pPr>
              <a:buFont typeface="Wingdings" pitchFamily="2" charset="2"/>
              <a:buChar char="Ø"/>
            </a:pPr>
            <a:r>
              <a:rPr lang="en-US" dirty="0"/>
              <a:t> Simple Example of AI (Exercise)</a:t>
            </a:r>
          </a:p>
          <a:p>
            <a:pPr>
              <a:buFont typeface="Wingdings" pitchFamily="2" charset="2"/>
              <a:buChar char="Ø"/>
            </a:pPr>
            <a:r>
              <a:rPr lang="en-US" dirty="0"/>
              <a:t> Sneak Peak into an AI Brain</a:t>
            </a:r>
          </a:p>
          <a:p>
            <a:pPr>
              <a:buFont typeface="Wingdings" pitchFamily="2" charset="2"/>
              <a:buChar char="Ø"/>
            </a:pPr>
            <a:r>
              <a:rPr lang="en-US" dirty="0"/>
              <a:t> Key Ingredients of AI</a:t>
            </a:r>
          </a:p>
          <a:p>
            <a:pPr>
              <a:buFont typeface="Wingdings" pitchFamily="2" charset="2"/>
              <a:buChar char="Ø"/>
            </a:pPr>
            <a:r>
              <a:rPr lang="en-US" dirty="0"/>
              <a:t> Steps involved in any AI Project</a:t>
            </a:r>
          </a:p>
          <a:p>
            <a:pPr>
              <a:buFont typeface="Wingdings" pitchFamily="2" charset="2"/>
              <a:buChar char="Ø"/>
            </a:pPr>
            <a:r>
              <a:rPr lang="en-US" dirty="0"/>
              <a:t> Few AI Applications that we have built</a:t>
            </a:r>
          </a:p>
          <a:p>
            <a:pPr>
              <a:buFont typeface="Wingdings" pitchFamily="2" charset="2"/>
              <a:buChar char="Ø"/>
            </a:pPr>
            <a:r>
              <a:rPr lang="en-US" dirty="0"/>
              <a:t> AI Use cases (E-commerce, Financial Services &amp; Software Development)</a:t>
            </a:r>
          </a:p>
          <a:p>
            <a:pPr>
              <a:buFont typeface="Wingdings" pitchFamily="2" charset="2"/>
              <a:buChar char="Ø"/>
            </a:pPr>
            <a:r>
              <a:rPr lang="en-US" dirty="0"/>
              <a:t> Let’s meet M.E.L.I.S.A.</a:t>
            </a:r>
          </a:p>
          <a:p>
            <a:pPr>
              <a:buFont typeface="Wingdings" pitchFamily="2" charset="2"/>
              <a:buChar char="Ø"/>
            </a:pPr>
            <a:r>
              <a:rPr lang="en-US" dirty="0"/>
              <a:t> Conclusion – What is AI?</a:t>
            </a:r>
          </a:p>
        </p:txBody>
      </p:sp>
    </p:spTree>
    <p:extLst>
      <p:ext uri="{BB962C8B-B14F-4D97-AF65-F5344CB8AC3E}">
        <p14:creationId xmlns:p14="http://schemas.microsoft.com/office/powerpoint/2010/main" val="2233597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Ecosystem</a:t>
            </a:r>
          </a:p>
        </p:txBody>
      </p:sp>
      <p:pic>
        <p:nvPicPr>
          <p:cNvPr id="14338" name="Picture 2" descr="Image result for hadoop eco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896" t="16971" b="9686"/>
          <a:stretch/>
        </p:blipFill>
        <p:spPr bwMode="auto">
          <a:xfrm>
            <a:off x="1828800" y="2667000"/>
            <a:ext cx="843033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2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Stack Environment</a:t>
            </a:r>
          </a:p>
        </p:txBody>
      </p:sp>
      <p:grpSp>
        <p:nvGrpSpPr>
          <p:cNvPr id="3" name="Group 2"/>
          <p:cNvGrpSpPr/>
          <p:nvPr/>
        </p:nvGrpSpPr>
        <p:grpSpPr>
          <a:xfrm>
            <a:off x="2766060" y="1841336"/>
            <a:ext cx="6705600" cy="4330865"/>
            <a:chOff x="1242060" y="1841335"/>
            <a:chExt cx="6705600" cy="4330865"/>
          </a:xfrm>
        </p:grpSpPr>
        <p:grpSp>
          <p:nvGrpSpPr>
            <p:cNvPr id="4" name="Group 3"/>
            <p:cNvGrpSpPr/>
            <p:nvPr/>
          </p:nvGrpSpPr>
          <p:grpSpPr>
            <a:xfrm>
              <a:off x="1242060" y="2971800"/>
              <a:ext cx="6705600" cy="3200400"/>
              <a:chOff x="228600" y="1737361"/>
              <a:chExt cx="8458200" cy="4511039"/>
            </a:xfrm>
          </p:grpSpPr>
          <p:pic>
            <p:nvPicPr>
              <p:cNvPr id="5" name="Picture 2" descr="Image result for hadoop ecosystem"/>
              <p:cNvPicPr>
                <a:picLocks noChangeAspect="1" noChangeArrowheads="1"/>
              </p:cNvPicPr>
              <p:nvPr/>
            </p:nvPicPr>
            <p:blipFill rotWithShape="1">
              <a:blip r:embed="rId2">
                <a:extLst>
                  <a:ext uri="{28A0092B-C50C-407E-A947-70E740481C1C}">
                    <a14:useLocalDpi xmlns:a14="http://schemas.microsoft.com/office/drawing/2010/main" val="0"/>
                  </a:ext>
                </a:extLst>
              </a:blip>
              <a:srcRect t="16971" b="9686"/>
              <a:stretch/>
            </p:blipFill>
            <p:spPr bwMode="auto">
              <a:xfrm>
                <a:off x="228600" y="3200400"/>
                <a:ext cx="84582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937385"/>
                <a:ext cx="1371600" cy="1062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737361"/>
                <a:ext cx="1600200" cy="160020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0" descr="Image result for tableau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1969852"/>
              <a:ext cx="1656011" cy="8859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powerbi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945" t="16000" r="28056" b="22667"/>
            <a:stretch/>
          </p:blipFill>
          <p:spPr bwMode="auto">
            <a:xfrm>
              <a:off x="5051717" y="1841335"/>
              <a:ext cx="838200" cy="1168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951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36" name="Group 35"/>
          <p:cNvGrpSpPr/>
          <p:nvPr/>
        </p:nvGrpSpPr>
        <p:grpSpPr>
          <a:xfrm>
            <a:off x="4343401" y="1791547"/>
            <a:ext cx="3407813" cy="4482054"/>
            <a:chOff x="1128004" y="1791547"/>
            <a:chExt cx="3407813" cy="4482054"/>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46" y="2163336"/>
              <a:ext cx="3078731" cy="4110265"/>
            </a:xfrm>
            <a:prstGeom prst="rect">
              <a:avLst/>
            </a:prstGeom>
          </p:spPr>
        </p:pic>
        <p:sp>
          <p:nvSpPr>
            <p:cNvPr id="38" name="Content Placeholder 2"/>
            <p:cNvSpPr txBox="1">
              <a:spLocks/>
            </p:cNvSpPr>
            <p:nvPr/>
          </p:nvSpPr>
          <p:spPr>
            <a:xfrm>
              <a:off x="1128004" y="1791547"/>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Would you cross this bridge?</a:t>
              </a:r>
            </a:p>
          </p:txBody>
        </p:sp>
      </p:grpSp>
    </p:spTree>
    <p:extLst>
      <p:ext uri="{BB962C8B-B14F-4D97-AF65-F5344CB8AC3E}">
        <p14:creationId xmlns:p14="http://schemas.microsoft.com/office/powerpoint/2010/main" val="396111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22" name="Group 21"/>
          <p:cNvGrpSpPr/>
          <p:nvPr/>
        </p:nvGrpSpPr>
        <p:grpSpPr>
          <a:xfrm>
            <a:off x="2133601" y="2113684"/>
            <a:ext cx="3407813" cy="1646646"/>
            <a:chOff x="4940735" y="1853171"/>
            <a:chExt cx="3407813" cy="1646646"/>
          </a:xfrm>
        </p:grpSpPr>
        <p:sp>
          <p:nvSpPr>
            <p:cNvPr id="23" name="Content Placeholder 2"/>
            <p:cNvSpPr txBox="1">
              <a:spLocks/>
            </p:cNvSpPr>
            <p:nvPr/>
          </p:nvSpPr>
          <p:spPr>
            <a:xfrm>
              <a:off x="4940735" y="1853171"/>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0735" y="2352907"/>
              <a:ext cx="1672576" cy="1146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781801" y="4191000"/>
            <a:ext cx="3407813" cy="1683192"/>
            <a:chOff x="4909404" y="4288423"/>
            <a:chExt cx="3407813" cy="1683192"/>
          </a:xfrm>
        </p:grpSpPr>
        <p:sp>
          <p:nvSpPr>
            <p:cNvPr id="26" name="Content Placeholder 2"/>
            <p:cNvSpPr txBox="1">
              <a:spLocks/>
            </p:cNvSpPr>
            <p:nvPr/>
          </p:nvSpPr>
          <p:spPr>
            <a:xfrm>
              <a:off x="4909404" y="4288423"/>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7" name="Picture 4" descr="Image result for apple rott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464" y="4795596"/>
              <a:ext cx="1149117" cy="1176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373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9" name="Group 8"/>
          <p:cNvGrpSpPr/>
          <p:nvPr/>
        </p:nvGrpSpPr>
        <p:grpSpPr>
          <a:xfrm>
            <a:off x="3538036" y="1817003"/>
            <a:ext cx="4821715" cy="4440911"/>
            <a:chOff x="7240108" y="1847810"/>
            <a:chExt cx="4821715" cy="4440911"/>
          </a:xfrm>
        </p:grpSpPr>
        <p:sp>
          <p:nvSpPr>
            <p:cNvPr id="10" name="Content Placeholder 2"/>
            <p:cNvSpPr txBox="1">
              <a:spLocks/>
            </p:cNvSpPr>
            <p:nvPr/>
          </p:nvSpPr>
          <p:spPr>
            <a:xfrm>
              <a:off x="8317217" y="1847810"/>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Read this.</a:t>
              </a:r>
            </a:p>
          </p:txBody>
        </p:sp>
        <p:pic>
          <p:nvPicPr>
            <p:cNvPr id="11" name="Picture 6" descr="Image result for hello 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0108" y="2237999"/>
              <a:ext cx="2089101" cy="12618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hello wor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6500" y="5168108"/>
              <a:ext cx="1965323" cy="1105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hello wor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855" y="2194083"/>
              <a:ext cx="2182175" cy="1454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hello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035" y="3713573"/>
              <a:ext cx="1905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hello wor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9127" y="3724275"/>
              <a:ext cx="229269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hello worl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3883" y="5039737"/>
              <a:ext cx="1818308" cy="1248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049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The world works on hard codes.</a:t>
            </a:r>
          </a:p>
          <a:p>
            <a:pPr>
              <a:buFont typeface="Wingdings" panose="05000000000000000000" pitchFamily="2" charset="2"/>
              <a:buChar char="Ø"/>
            </a:pPr>
            <a:r>
              <a:rPr lang="en-US" dirty="0"/>
              <a:t> Tons of rules are already there.</a:t>
            </a:r>
          </a:p>
          <a:p>
            <a:pPr>
              <a:buFont typeface="Wingdings" panose="05000000000000000000" pitchFamily="2" charset="2"/>
              <a:buChar char="Ø"/>
            </a:pPr>
            <a:r>
              <a:rPr lang="en-US" dirty="0"/>
              <a:t> </a:t>
            </a:r>
            <a:r>
              <a:rPr lang="en-US" dirty="0" err="1"/>
              <a:t>RegEx</a:t>
            </a:r>
            <a:r>
              <a:rPr lang="en-US" dirty="0"/>
              <a:t> can help.</a:t>
            </a:r>
          </a:p>
          <a:p>
            <a:pPr>
              <a:buFont typeface="Wingdings" panose="05000000000000000000" pitchFamily="2" charset="2"/>
              <a:buChar char="Ø"/>
            </a:pPr>
            <a:r>
              <a:rPr lang="en-US" dirty="0"/>
              <a:t> We can define everything.</a:t>
            </a:r>
          </a:p>
          <a:p>
            <a:pPr>
              <a:buFont typeface="Wingdings" panose="05000000000000000000" pitchFamily="2" charset="2"/>
              <a:buChar char="Ø"/>
            </a:pPr>
            <a:r>
              <a:rPr lang="en-US" dirty="0"/>
              <a:t> Why not make it easy?</a:t>
            </a:r>
          </a:p>
          <a:p>
            <a:pPr>
              <a:buFont typeface="Wingdings" panose="05000000000000000000" pitchFamily="2" charset="2"/>
              <a:buChar char="Ø"/>
            </a:pPr>
            <a:r>
              <a:rPr lang="en-US" dirty="0"/>
              <a:t> Example:</a:t>
            </a:r>
          </a:p>
          <a:p>
            <a:pPr lvl="1">
              <a:buFont typeface="Wingdings" panose="05000000000000000000" pitchFamily="2" charset="2"/>
              <a:buChar char="Ø"/>
            </a:pPr>
            <a:r>
              <a:rPr lang="en-US" dirty="0"/>
              <a:t> How do you make a program that can identify between – </a:t>
            </a:r>
          </a:p>
          <a:p>
            <a:pPr lvl="1">
              <a:buFont typeface="Wingdings" panose="05000000000000000000" pitchFamily="2" charset="2"/>
              <a:buChar char="Ø"/>
            </a:pPr>
            <a:r>
              <a:rPr lang="en-US" dirty="0"/>
              <a:t> How many codes will you write?</a:t>
            </a:r>
          </a:p>
          <a:p>
            <a:pPr lvl="1">
              <a:buFont typeface="Wingdings" panose="05000000000000000000" pitchFamily="2" charset="2"/>
              <a:buChar char="Ø"/>
            </a:pPr>
            <a:r>
              <a:rPr lang="en-US" dirty="0"/>
              <a:t> How many possibilities can you think of?</a:t>
            </a:r>
          </a:p>
          <a:p>
            <a:pPr lvl="1">
              <a:buFont typeface="Wingdings" panose="05000000000000000000" pitchFamily="2" charset="2"/>
              <a:buChar char="Ø"/>
            </a:pPr>
            <a:r>
              <a:rPr lang="en-US" dirty="0"/>
              <a:t> What happens if we want to identify a banana now?</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3456" y="3857414"/>
            <a:ext cx="2444545" cy="29329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67" y="2438400"/>
            <a:ext cx="1999204" cy="1861672"/>
          </a:xfrm>
          <a:prstGeom prst="rect">
            <a:avLst/>
          </a:prstGeom>
        </p:spPr>
      </p:pic>
    </p:spTree>
    <p:extLst>
      <p:ext uri="{BB962C8B-B14F-4D97-AF65-F5344CB8AC3E}">
        <p14:creationId xmlns:p14="http://schemas.microsoft.com/office/powerpoint/2010/main" val="339616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Let’s make a guess!</a:t>
            </a:r>
          </a:p>
          <a:p>
            <a:pPr>
              <a:buFont typeface="Wingdings" panose="05000000000000000000" pitchFamily="2" charset="2"/>
              <a:buChar char="Ø"/>
            </a:pPr>
            <a:r>
              <a:rPr lang="en-US" dirty="0"/>
              <a:t> How many possible outcomes?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002" y="3592621"/>
            <a:ext cx="2300288" cy="22764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970" y="2773471"/>
            <a:ext cx="1543050" cy="3095625"/>
          </a:xfrm>
          <a:prstGeom prst="rect">
            <a:avLst/>
          </a:prstGeom>
        </p:spPr>
      </p:pic>
    </p:spTree>
    <p:extLst>
      <p:ext uri="{BB962C8B-B14F-4D97-AF65-F5344CB8AC3E}">
        <p14:creationId xmlns:p14="http://schemas.microsoft.com/office/powerpoint/2010/main" val="441755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How about now?</a:t>
            </a:r>
          </a:p>
          <a:p>
            <a:pPr>
              <a:buFont typeface="Wingdings" panose="05000000000000000000" pitchFamily="2" charset="2"/>
              <a:buChar char="Ø"/>
            </a:pPr>
            <a:r>
              <a:rPr lang="en-US" dirty="0"/>
              <a:t> There are 400 positions after 1 move.</a:t>
            </a:r>
          </a:p>
          <a:p>
            <a:pPr>
              <a:buFont typeface="Wingdings" panose="05000000000000000000" pitchFamily="2" charset="2"/>
              <a:buChar char="Ø"/>
            </a:pPr>
            <a:r>
              <a:rPr lang="en-US" dirty="0"/>
              <a:t> There are 72,084 positions after 2 moves.</a:t>
            </a:r>
          </a:p>
          <a:p>
            <a:pPr>
              <a:buFont typeface="Wingdings" panose="05000000000000000000" pitchFamily="2" charset="2"/>
              <a:buChar char="Ø"/>
            </a:pPr>
            <a:r>
              <a:rPr lang="en-US" dirty="0"/>
              <a:t> There are 9+ million positions after 3 moves!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125" y="3048000"/>
            <a:ext cx="3182952" cy="3182952"/>
          </a:xfrm>
          <a:prstGeom prst="rect">
            <a:avLst/>
          </a:prstGeom>
        </p:spPr>
      </p:pic>
    </p:spTree>
    <p:extLst>
      <p:ext uri="{BB962C8B-B14F-4D97-AF65-F5344CB8AC3E}">
        <p14:creationId xmlns:p14="http://schemas.microsoft.com/office/powerpoint/2010/main" val="421788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ML / AI?</a:t>
            </a:r>
          </a:p>
        </p:txBody>
      </p:sp>
      <p:sp>
        <p:nvSpPr>
          <p:cNvPr id="3" name="Content Placeholder 2"/>
          <p:cNvSpPr>
            <a:spLocks noGrp="1"/>
          </p:cNvSpPr>
          <p:nvPr>
            <p:ph idx="1"/>
          </p:nvPr>
        </p:nvSpPr>
        <p:spPr>
          <a:xfrm>
            <a:off x="2346960" y="1845734"/>
            <a:ext cx="3771900" cy="4023360"/>
          </a:xfrm>
        </p:spPr>
        <p:txBody>
          <a:bodyPr/>
          <a:lstStyle/>
          <a:p>
            <a:pPr>
              <a:buFont typeface="Wingdings" panose="05000000000000000000" pitchFamily="2" charset="2"/>
              <a:buChar char="Ø"/>
            </a:pPr>
            <a:r>
              <a:rPr lang="en-US" dirty="0"/>
              <a:t> Go – an ancient Chinese board game – </a:t>
            </a:r>
          </a:p>
          <a:p>
            <a:pPr marL="0" indent="0">
              <a:buNone/>
            </a:pPr>
            <a:r>
              <a:rPr lang="en-US" dirty="0"/>
              <a:t>the Trinity of strategic thoughtfulness.</a:t>
            </a:r>
          </a:p>
          <a:p>
            <a:pPr marL="0" indent="0">
              <a:buNone/>
            </a:pPr>
            <a:endParaRPr lang="en-US" dirty="0"/>
          </a:p>
          <a:p>
            <a:pPr>
              <a:buFont typeface="Wingdings" panose="05000000000000000000" pitchFamily="2" charset="2"/>
              <a:buChar char="Ø"/>
            </a:pPr>
            <a:r>
              <a:rPr lang="en-US" dirty="0"/>
              <a:t> There are more possible moves in Go, </a:t>
            </a:r>
          </a:p>
          <a:p>
            <a:pPr marL="0" indent="0">
              <a:buNone/>
            </a:pPr>
            <a:r>
              <a:rPr lang="en-US" dirty="0"/>
              <a:t>than there are atoms in the universe.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861" y="1737361"/>
            <a:ext cx="4393721" cy="4439488"/>
          </a:xfrm>
          <a:prstGeom prst="rect">
            <a:avLst/>
          </a:prstGeom>
        </p:spPr>
      </p:pic>
    </p:spTree>
    <p:extLst>
      <p:ext uri="{BB962C8B-B14F-4D97-AF65-F5344CB8AC3E}">
        <p14:creationId xmlns:p14="http://schemas.microsoft.com/office/powerpoint/2010/main" val="87706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BitBite</a:t>
            </a:r>
            <a:endParaRPr lang="en-US" dirty="0"/>
          </a:p>
        </p:txBody>
      </p:sp>
      <p:sp>
        <p:nvSpPr>
          <p:cNvPr id="4" name="TextBox 3"/>
          <p:cNvSpPr txBox="1"/>
          <p:nvPr/>
        </p:nvSpPr>
        <p:spPr>
          <a:xfrm>
            <a:off x="2667001" y="5908147"/>
            <a:ext cx="4966231" cy="369332"/>
          </a:xfrm>
          <a:prstGeom prst="rect">
            <a:avLst/>
          </a:prstGeom>
          <a:noFill/>
        </p:spPr>
        <p:txBody>
          <a:bodyPr wrap="none" rtlCol="0">
            <a:spAutoFit/>
          </a:bodyPr>
          <a:lstStyle/>
          <a:p>
            <a:r>
              <a:rPr lang="en-US" dirty="0"/>
              <a:t>https://www.youtube.com/watch?v=qU2w_qiP4Ck</a:t>
            </a:r>
          </a:p>
        </p:txBody>
      </p:sp>
      <p:pic>
        <p:nvPicPr>
          <p:cNvPr id="5" name="qU2w_qiP4Ck"/>
          <p:cNvPicPr>
            <a:picLocks noRot="1" noChangeAspect="1"/>
          </p:cNvPicPr>
          <p:nvPr>
            <a:videoFile r:link="rId1"/>
          </p:nvPr>
        </p:nvPicPr>
        <p:blipFill>
          <a:blip r:embed="rId3"/>
          <a:stretch>
            <a:fillRect/>
          </a:stretch>
        </p:blipFill>
        <p:spPr>
          <a:xfrm>
            <a:off x="2774590" y="1810149"/>
            <a:ext cx="6688540" cy="4097998"/>
          </a:xfrm>
          <a:prstGeom prst="rect">
            <a:avLst/>
          </a:prstGeom>
        </p:spPr>
      </p:pic>
    </p:spTree>
    <p:extLst>
      <p:ext uri="{BB962C8B-B14F-4D97-AF65-F5344CB8AC3E}">
        <p14:creationId xmlns:p14="http://schemas.microsoft.com/office/powerpoint/2010/main" val="28209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t>Pre-requisites of the course</a:t>
            </a:r>
          </a:p>
        </p:txBody>
      </p:sp>
      <p:sp>
        <p:nvSpPr>
          <p:cNvPr id="3" name="Subtitle 2"/>
          <p:cNvSpPr>
            <a:spLocks noGrp="1"/>
          </p:cNvSpPr>
          <p:nvPr>
            <p:ph type="subTitle" idx="1"/>
          </p:nvPr>
        </p:nvSpPr>
        <p:spPr>
          <a:xfrm>
            <a:off x="2349038" y="4455620"/>
            <a:ext cx="7543800" cy="1106980"/>
          </a:xfrm>
        </p:spPr>
        <p:txBody>
          <a:bodyPr>
            <a:normAutofit fontScale="62500" lnSpcReduction="20000"/>
          </a:bodyPr>
          <a:lstStyle/>
          <a:p>
            <a:r>
              <a:rPr lang="en-US" dirty="0"/>
              <a:t>1. You should be able to understand logic and common sense.</a:t>
            </a:r>
          </a:p>
          <a:p>
            <a:r>
              <a:rPr lang="en-US" dirty="0"/>
              <a:t>2. No programming knowledge Required</a:t>
            </a:r>
          </a:p>
          <a:p>
            <a:r>
              <a:rPr lang="en-US" dirty="0"/>
              <a:t>3. No Technical Background Required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4879003" y="13648"/>
            <a:ext cx="2479715" cy="2384346"/>
          </a:xfrm>
          <a:prstGeom prst="rect">
            <a:avLst/>
          </a:prstGeom>
        </p:spPr>
      </p:pic>
    </p:spTree>
    <p:extLst>
      <p:ext uri="{BB962C8B-B14F-4D97-AF65-F5344CB8AC3E}">
        <p14:creationId xmlns:p14="http://schemas.microsoft.com/office/powerpoint/2010/main" val="2086783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Pillo</a:t>
            </a:r>
            <a:endParaRPr lang="en-US" dirty="0"/>
          </a:p>
        </p:txBody>
      </p:sp>
      <p:pic>
        <p:nvPicPr>
          <p:cNvPr id="3" name="QjJ_GffiNEE"/>
          <p:cNvPicPr>
            <a:picLocks noRot="1" noChangeAspect="1"/>
          </p:cNvPicPr>
          <p:nvPr>
            <a:videoFile r:link="rId1"/>
          </p:nvPr>
        </p:nvPicPr>
        <p:blipFill>
          <a:blip r:embed="rId3"/>
          <a:stretch>
            <a:fillRect/>
          </a:stretch>
        </p:blipFill>
        <p:spPr>
          <a:xfrm>
            <a:off x="3037533" y="1859280"/>
            <a:ext cx="6162654" cy="3886200"/>
          </a:xfrm>
          <a:prstGeom prst="rect">
            <a:avLst/>
          </a:prstGeom>
        </p:spPr>
      </p:pic>
      <p:sp>
        <p:nvSpPr>
          <p:cNvPr id="4" name="TextBox 3"/>
          <p:cNvSpPr txBox="1"/>
          <p:nvPr/>
        </p:nvSpPr>
        <p:spPr>
          <a:xfrm>
            <a:off x="2936545" y="5867400"/>
            <a:ext cx="4966231" cy="369332"/>
          </a:xfrm>
          <a:prstGeom prst="rect">
            <a:avLst/>
          </a:prstGeom>
          <a:noFill/>
        </p:spPr>
        <p:txBody>
          <a:bodyPr wrap="none" rtlCol="0">
            <a:spAutoFit/>
          </a:bodyPr>
          <a:lstStyle/>
          <a:p>
            <a:r>
              <a:rPr lang="en-US" dirty="0"/>
              <a:t>https://www.youtube.com/watch?v=miEmP5l5fdY</a:t>
            </a:r>
          </a:p>
        </p:txBody>
      </p:sp>
    </p:spTree>
    <p:extLst>
      <p:ext uri="{BB962C8B-B14F-4D97-AF65-F5344CB8AC3E}">
        <p14:creationId xmlns:p14="http://schemas.microsoft.com/office/powerpoint/2010/main" val="9162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Cozmo</a:t>
            </a:r>
            <a:endParaRPr lang="en-US" dirty="0"/>
          </a:p>
        </p:txBody>
      </p:sp>
      <p:sp>
        <p:nvSpPr>
          <p:cNvPr id="4" name="TextBox 3"/>
          <p:cNvSpPr txBox="1"/>
          <p:nvPr/>
        </p:nvSpPr>
        <p:spPr>
          <a:xfrm>
            <a:off x="2936545" y="5867400"/>
            <a:ext cx="4847481" cy="369332"/>
          </a:xfrm>
          <a:prstGeom prst="rect">
            <a:avLst/>
          </a:prstGeom>
          <a:noFill/>
        </p:spPr>
        <p:txBody>
          <a:bodyPr wrap="none" rtlCol="0">
            <a:spAutoFit/>
          </a:bodyPr>
          <a:lstStyle/>
          <a:p>
            <a:r>
              <a:rPr lang="en-US" dirty="0"/>
              <a:t>https://www.youtube.com/watch?v=cjFA531qJNE</a:t>
            </a:r>
          </a:p>
        </p:txBody>
      </p:sp>
      <p:pic>
        <p:nvPicPr>
          <p:cNvPr id="5" name="eBp10ylItlw"/>
          <p:cNvPicPr>
            <a:picLocks noRot="1" noChangeAspect="1"/>
          </p:cNvPicPr>
          <p:nvPr>
            <a:videoFile r:link="rId1"/>
          </p:nvPr>
        </p:nvPicPr>
        <p:blipFill>
          <a:blip r:embed="rId3"/>
          <a:stretch>
            <a:fillRect/>
          </a:stretch>
        </p:blipFill>
        <p:spPr>
          <a:xfrm>
            <a:off x="2903034" y="1936499"/>
            <a:ext cx="6431652" cy="3916117"/>
          </a:xfrm>
          <a:prstGeom prst="rect">
            <a:avLst/>
          </a:prstGeom>
        </p:spPr>
      </p:pic>
    </p:spTree>
    <p:extLst>
      <p:ext uri="{BB962C8B-B14F-4D97-AF65-F5344CB8AC3E}">
        <p14:creationId xmlns:p14="http://schemas.microsoft.com/office/powerpoint/2010/main" val="330622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 where the world</a:t>
            </a:r>
            <a:br>
              <a:rPr lang="en-US" dirty="0"/>
            </a:br>
            <a:r>
              <a:rPr lang="en-US" dirty="0"/>
              <a:t>stands today</a:t>
            </a:r>
          </a:p>
        </p:txBody>
      </p:sp>
      <p:sp>
        <p:nvSpPr>
          <p:cNvPr id="3" name="Content Placeholder 2"/>
          <p:cNvSpPr>
            <a:spLocks noGrp="1"/>
          </p:cNvSpPr>
          <p:nvPr>
            <p:ph idx="1"/>
          </p:nvPr>
        </p:nvSpPr>
        <p:spPr>
          <a:xfrm>
            <a:off x="2346960" y="1981200"/>
            <a:ext cx="7543800" cy="4023360"/>
          </a:xfrm>
        </p:spPr>
        <p:txBody>
          <a:bodyPr>
            <a:normAutofit/>
          </a:bodyPr>
          <a:lstStyle/>
          <a:p>
            <a:pPr>
              <a:buFont typeface="Wingdings" pitchFamily="2" charset="2"/>
              <a:buChar char="Ø"/>
            </a:pPr>
            <a:r>
              <a:rPr lang="en-US" dirty="0"/>
              <a:t> Self Driving Car … https://www.youtube.com/watch?v=aaOB-ErYq6Y</a:t>
            </a:r>
          </a:p>
          <a:p>
            <a:pPr>
              <a:buFont typeface="Wingdings" pitchFamily="2" charset="2"/>
              <a:buChar char="Ø"/>
            </a:pPr>
            <a:r>
              <a:rPr lang="en-US" dirty="0"/>
              <a:t> </a:t>
            </a:r>
            <a:r>
              <a:rPr lang="en-US" dirty="0" err="1"/>
              <a:t>Relaunchable</a:t>
            </a:r>
            <a:r>
              <a:rPr lang="en-US" dirty="0"/>
              <a:t> Rockets … https://www.youtube.com/watch?v=1sJlFzUQVmY</a:t>
            </a:r>
          </a:p>
          <a:p>
            <a:pPr>
              <a:buFont typeface="Wingdings" pitchFamily="2" charset="2"/>
              <a:buChar char="Ø"/>
            </a:pPr>
            <a:r>
              <a:rPr lang="en-US" dirty="0"/>
              <a:t> </a:t>
            </a:r>
            <a:r>
              <a:rPr lang="en-US" dirty="0" err="1"/>
              <a:t>Hyperloop</a:t>
            </a:r>
            <a:r>
              <a:rPr lang="en-US" dirty="0"/>
              <a:t> - https://www.youtube.com/watch?v=u5V_VzRrSBI</a:t>
            </a:r>
          </a:p>
          <a:p>
            <a:pPr>
              <a:buFont typeface="Wingdings" pitchFamily="2" charset="2"/>
              <a:buChar char="Ø"/>
            </a:pPr>
            <a:r>
              <a:rPr lang="en-US" dirty="0"/>
              <a:t> Self Balancing Bike Honda … https://www.youtube.com/watch?v=VH60-R8MOKo</a:t>
            </a:r>
          </a:p>
          <a:p>
            <a:pPr>
              <a:buFont typeface="Wingdings" pitchFamily="2" charset="2"/>
              <a:buChar char="Ø"/>
            </a:pPr>
            <a:r>
              <a:rPr lang="en-US" dirty="0"/>
              <a:t> AI Car … https://www.youtube.com/watch?v=lItIyxGZUZQ</a:t>
            </a:r>
          </a:p>
          <a:p>
            <a:pPr>
              <a:buFont typeface="Wingdings" pitchFamily="2" charset="2"/>
              <a:buChar char="Ø"/>
            </a:pPr>
            <a:r>
              <a:rPr lang="en-US" dirty="0"/>
              <a:t> Facebook … https://www.youtube.com/watch?v=-CRJLam3BNc</a:t>
            </a:r>
          </a:p>
          <a:p>
            <a:pPr>
              <a:buFont typeface="Wingdings" pitchFamily="2" charset="2"/>
              <a:buChar char="Ø"/>
            </a:pPr>
            <a:r>
              <a:rPr lang="en-US" dirty="0"/>
              <a:t> Amazon Key … https://www.youtube.com/watch?v=wn7DBdaUNLA</a:t>
            </a:r>
          </a:p>
        </p:txBody>
      </p:sp>
    </p:spTree>
    <p:extLst>
      <p:ext uri="{BB962C8B-B14F-4D97-AF65-F5344CB8AC3E}">
        <p14:creationId xmlns:p14="http://schemas.microsoft.com/office/powerpoint/2010/main" val="4121304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Logic behind AI</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 Very similar to a child’s learning process</a:t>
            </a:r>
          </a:p>
          <a:p>
            <a:pPr>
              <a:buFont typeface="Wingdings" pitchFamily="2" charset="2"/>
              <a:buChar char="Ø"/>
            </a:pPr>
            <a:r>
              <a:rPr lang="en-US" dirty="0"/>
              <a:t> Example – how does a child learns to speak?</a:t>
            </a:r>
          </a:p>
          <a:p>
            <a:pPr>
              <a:buFont typeface="Wingdings" pitchFamily="2" charset="2"/>
              <a:buChar char="Ø"/>
            </a:pPr>
            <a:endParaRPr lang="en-US" dirty="0"/>
          </a:p>
          <a:p>
            <a:pPr lvl="1">
              <a:buFont typeface="Wingdings" pitchFamily="2" charset="2"/>
              <a:buChar char="Ø"/>
            </a:pPr>
            <a:r>
              <a:rPr lang="en-US" dirty="0"/>
              <a:t> Step 1 : Listens to a plethora of words (from parents) … Speech Recognition</a:t>
            </a:r>
          </a:p>
          <a:p>
            <a:pPr lvl="1">
              <a:buFont typeface="Wingdings" pitchFamily="2" charset="2"/>
              <a:buChar char="Ø"/>
            </a:pPr>
            <a:r>
              <a:rPr lang="en-US" dirty="0"/>
              <a:t> Step 2: Associates meanings to words (trial and error) … NLP</a:t>
            </a:r>
          </a:p>
          <a:p>
            <a:pPr lvl="1">
              <a:buFont typeface="Wingdings" pitchFamily="2" charset="2"/>
              <a:buChar char="Ø"/>
            </a:pPr>
            <a:r>
              <a:rPr lang="en-US" dirty="0"/>
              <a:t> Step 3: Associates output to a word / combination of words … Pattern Recognition (example – mum means water)</a:t>
            </a:r>
          </a:p>
          <a:p>
            <a:pPr lvl="1">
              <a:buFont typeface="Wingdings" pitchFamily="2" charset="2"/>
              <a:buChar char="Ø"/>
            </a:pPr>
            <a:r>
              <a:rPr lang="en-US" dirty="0"/>
              <a:t> Step 4: Repeats the uttering of words to confirm output (every time mum is uttered, water is provided)</a:t>
            </a:r>
          </a:p>
          <a:p>
            <a:pPr lvl="1">
              <a:buFont typeface="Wingdings" pitchFamily="2" charset="2"/>
              <a:buChar char="Ø"/>
            </a:pPr>
            <a:r>
              <a:rPr lang="en-US" dirty="0"/>
              <a:t> Step 5: Starts to form sentences</a:t>
            </a:r>
          </a:p>
          <a:p>
            <a:pPr lvl="1">
              <a:buFont typeface="Wingdings" pitchFamily="2" charset="2"/>
              <a:buChar char="Ø"/>
            </a:pPr>
            <a:r>
              <a:rPr lang="en-US" dirty="0"/>
              <a:t> Step 6: Keeps learning new words</a:t>
            </a:r>
          </a:p>
          <a:p>
            <a:pPr lvl="1">
              <a:buFont typeface="Wingdings" pitchFamily="2" charset="2"/>
              <a:buChar char="Ø"/>
            </a:pPr>
            <a:r>
              <a:rPr lang="en-US" dirty="0"/>
              <a:t> Step 7: Builds further on the gained information (example – learning physics in school)</a:t>
            </a:r>
          </a:p>
          <a:p>
            <a:pPr>
              <a:buFont typeface="Wingdings" pitchFamily="2" charset="2"/>
              <a:buChar char="Ø"/>
            </a:pPr>
            <a:endParaRPr lang="en-US" dirty="0"/>
          </a:p>
        </p:txBody>
      </p:sp>
    </p:spTree>
    <p:extLst>
      <p:ext uri="{BB962C8B-B14F-4D97-AF65-F5344CB8AC3E}">
        <p14:creationId xmlns:p14="http://schemas.microsoft.com/office/powerpoint/2010/main" val="3599007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Logic behind AI</a:t>
            </a:r>
          </a:p>
        </p:txBody>
      </p:sp>
      <p:sp>
        <p:nvSpPr>
          <p:cNvPr id="3" name="Content Placeholder 2"/>
          <p:cNvSpPr>
            <a:spLocks noGrp="1"/>
          </p:cNvSpPr>
          <p:nvPr>
            <p:ph idx="1"/>
          </p:nvPr>
        </p:nvSpPr>
        <p:spPr>
          <a:xfrm>
            <a:off x="2346960" y="1845734"/>
            <a:ext cx="7543800" cy="2878666"/>
          </a:xfrm>
        </p:spPr>
        <p:txBody>
          <a:bodyPr>
            <a:normAutofit lnSpcReduction="10000"/>
          </a:bodyPr>
          <a:lstStyle/>
          <a:p>
            <a:pPr>
              <a:buFont typeface="Wingdings" pitchFamily="2" charset="2"/>
              <a:buChar char="Ø"/>
            </a:pPr>
            <a:r>
              <a:rPr lang="en-US" dirty="0"/>
              <a:t> So the key is – </a:t>
            </a:r>
          </a:p>
          <a:p>
            <a:pPr>
              <a:buFont typeface="Wingdings" pitchFamily="2" charset="2"/>
              <a:buChar char="Ø"/>
            </a:pPr>
            <a:endParaRPr lang="en-US" dirty="0"/>
          </a:p>
          <a:p>
            <a:pPr lvl="1">
              <a:buFont typeface="Wingdings" pitchFamily="2" charset="2"/>
              <a:buChar char="Ø"/>
            </a:pPr>
            <a:r>
              <a:rPr lang="en-US" dirty="0"/>
              <a:t> Learn by experimentation</a:t>
            </a:r>
          </a:p>
          <a:p>
            <a:pPr lvl="1">
              <a:buFont typeface="Wingdings" pitchFamily="2" charset="2"/>
              <a:buChar char="Ø"/>
            </a:pPr>
            <a:r>
              <a:rPr lang="en-US" dirty="0"/>
              <a:t> Identify patterns</a:t>
            </a:r>
          </a:p>
          <a:p>
            <a:pPr lvl="1">
              <a:buFont typeface="Wingdings" pitchFamily="2" charset="2"/>
              <a:buChar char="Ø"/>
            </a:pPr>
            <a:r>
              <a:rPr lang="en-US" dirty="0"/>
              <a:t> Remember occurrences</a:t>
            </a:r>
          </a:p>
          <a:p>
            <a:pPr lvl="1">
              <a:buFont typeface="Wingdings" pitchFamily="2" charset="2"/>
              <a:buChar char="Ø"/>
            </a:pPr>
            <a:r>
              <a:rPr lang="en-US" dirty="0"/>
              <a:t> Transfer the learning to another process</a:t>
            </a:r>
          </a:p>
          <a:p>
            <a:pPr lvl="1">
              <a:buFont typeface="Wingdings" pitchFamily="2" charset="2"/>
              <a:buChar char="Ø"/>
            </a:pPr>
            <a:r>
              <a:rPr lang="en-US" dirty="0"/>
              <a:t> Repeat</a:t>
            </a:r>
          </a:p>
          <a:p>
            <a:pPr>
              <a:buFont typeface="Wingdings" pitchFamily="2" charset="2"/>
              <a:buChar char="Ø"/>
            </a:pPr>
            <a:r>
              <a:rPr lang="en-US" dirty="0"/>
              <a:t> The ultimate aim being – get as close to perfection as possible.</a:t>
            </a:r>
          </a:p>
        </p:txBody>
      </p:sp>
      <p:sp>
        <p:nvSpPr>
          <p:cNvPr id="4" name="Content Placeholder 2"/>
          <p:cNvSpPr txBox="1">
            <a:spLocks/>
          </p:cNvSpPr>
          <p:nvPr/>
        </p:nvSpPr>
        <p:spPr>
          <a:xfrm>
            <a:off x="2327570" y="4895711"/>
            <a:ext cx="7543800" cy="13250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endParaRPr lang="en-US" dirty="0"/>
          </a:p>
          <a:p>
            <a:pPr>
              <a:buFont typeface="Wingdings" pitchFamily="2" charset="2"/>
              <a:buChar char="Ø"/>
            </a:pPr>
            <a:r>
              <a:rPr lang="en-US" dirty="0"/>
              <a:t> In the end, any AI project is nothing but – </a:t>
            </a:r>
          </a:p>
          <a:p>
            <a:pPr>
              <a:buFont typeface="Wingdings" pitchFamily="2" charset="2"/>
              <a:buChar char="Ø"/>
            </a:pPr>
            <a:r>
              <a:rPr lang="en-US" dirty="0"/>
              <a:t> Multiple APIs working together, continuously. Difference – They learn.</a:t>
            </a:r>
          </a:p>
        </p:txBody>
      </p:sp>
    </p:spTree>
    <p:extLst>
      <p:ext uri="{BB962C8B-B14F-4D97-AF65-F5344CB8AC3E}">
        <p14:creationId xmlns:p14="http://schemas.microsoft.com/office/powerpoint/2010/main" val="307776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of AI Training</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29000" y="1828800"/>
            <a:ext cx="5562600" cy="4435470"/>
          </a:xfrm>
          <a:prstGeom prst="rect">
            <a:avLst/>
          </a:prstGeom>
        </p:spPr>
      </p:pic>
    </p:spTree>
    <p:extLst>
      <p:ext uri="{BB962C8B-B14F-4D97-AF65-F5344CB8AC3E}">
        <p14:creationId xmlns:p14="http://schemas.microsoft.com/office/powerpoint/2010/main" val="123740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inside the AI Brain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84" y="1829772"/>
            <a:ext cx="9034514" cy="4451286"/>
          </a:xfrm>
          <a:prstGeom prst="rect">
            <a:avLst/>
          </a:prstGeom>
        </p:spPr>
      </p:pic>
    </p:spTree>
    <p:extLst>
      <p:ext uri="{BB962C8B-B14F-4D97-AF65-F5344CB8AC3E}">
        <p14:creationId xmlns:p14="http://schemas.microsoft.com/office/powerpoint/2010/main" val="244578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ingredients of AI</a:t>
            </a:r>
          </a:p>
        </p:txBody>
      </p:sp>
      <p:sp>
        <p:nvSpPr>
          <p:cNvPr id="3" name="Content Placeholder 2"/>
          <p:cNvSpPr>
            <a:spLocks noGrp="1"/>
          </p:cNvSpPr>
          <p:nvPr>
            <p:ph idx="1"/>
          </p:nvPr>
        </p:nvSpPr>
        <p:spPr/>
        <p:txBody>
          <a:bodyPr/>
          <a:lstStyle/>
          <a:p>
            <a:pPr>
              <a:buFont typeface="Wingdings" pitchFamily="2" charset="2"/>
              <a:buChar char="Ø"/>
            </a:pPr>
            <a:r>
              <a:rPr lang="en-US" dirty="0"/>
              <a:t>Useful Data … tons of it!</a:t>
            </a:r>
          </a:p>
          <a:p>
            <a:pPr>
              <a:buFont typeface="Wingdings" pitchFamily="2" charset="2"/>
              <a:buChar char="Ø"/>
            </a:pPr>
            <a:r>
              <a:rPr lang="en-US" dirty="0"/>
              <a:t>Correct Format</a:t>
            </a:r>
          </a:p>
          <a:p>
            <a:pPr>
              <a:buFont typeface="Wingdings" pitchFamily="2" charset="2"/>
              <a:buChar char="Ø"/>
            </a:pPr>
            <a:r>
              <a:rPr lang="en-US" dirty="0"/>
              <a:t>Correct set of instructions</a:t>
            </a:r>
          </a:p>
          <a:p>
            <a:pPr>
              <a:buFont typeface="Wingdings" pitchFamily="2" charset="2"/>
              <a:buChar char="Ø"/>
            </a:pPr>
            <a:r>
              <a:rPr lang="en-US" dirty="0"/>
              <a:t>Hardware capability</a:t>
            </a:r>
          </a:p>
          <a:p>
            <a:pPr>
              <a:buFont typeface="Wingdings" pitchFamily="2" charset="2"/>
              <a:buChar char="Ø"/>
            </a:pPr>
            <a:r>
              <a:rPr lang="en-US" dirty="0"/>
              <a:t>Data Scientists (Coaches)</a:t>
            </a:r>
          </a:p>
        </p:txBody>
      </p:sp>
    </p:spTree>
    <p:extLst>
      <p:ext uri="{BB962C8B-B14F-4D97-AF65-F5344CB8AC3E}">
        <p14:creationId xmlns:p14="http://schemas.microsoft.com/office/powerpoint/2010/main" val="2721862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of any AI Project</a:t>
            </a:r>
          </a:p>
        </p:txBody>
      </p:sp>
      <p:sp>
        <p:nvSpPr>
          <p:cNvPr id="3" name="Content Placeholder 2"/>
          <p:cNvSpPr>
            <a:spLocks noGrp="1"/>
          </p:cNvSpPr>
          <p:nvPr>
            <p:ph idx="1"/>
          </p:nvPr>
        </p:nvSpPr>
        <p:spPr/>
        <p:txBody>
          <a:bodyPr/>
          <a:lstStyle/>
          <a:p>
            <a:pPr marL="457200" indent="-457200">
              <a:buFont typeface="+mj-lt"/>
              <a:buAutoNum type="arabicPeriod"/>
            </a:pPr>
            <a:r>
              <a:rPr lang="en-US" dirty="0"/>
              <a:t>Train</a:t>
            </a:r>
          </a:p>
          <a:p>
            <a:pPr marL="457200" indent="-457200">
              <a:buFont typeface="+mj-lt"/>
              <a:buAutoNum type="arabicPeriod"/>
            </a:pPr>
            <a:r>
              <a:rPr lang="en-US" dirty="0"/>
              <a:t>Test</a:t>
            </a:r>
          </a:p>
          <a:p>
            <a:pPr marL="457200" indent="-457200">
              <a:buFont typeface="+mj-lt"/>
              <a:buAutoNum type="arabicPeriod"/>
            </a:pPr>
            <a:r>
              <a:rPr lang="en-US" dirty="0"/>
              <a:t>Optimize</a:t>
            </a:r>
          </a:p>
          <a:p>
            <a:pPr marL="457200" indent="-457200">
              <a:buFont typeface="+mj-lt"/>
              <a:buAutoNum type="arabicPeriod"/>
            </a:pPr>
            <a:r>
              <a:rPr lang="en-US" dirty="0"/>
              <a:t>Deploy</a:t>
            </a:r>
          </a:p>
          <a:p>
            <a:pPr marL="457200" indent="-457200">
              <a:buFont typeface="+mj-lt"/>
              <a:buAutoNum type="arabicPeriod"/>
            </a:pPr>
            <a:r>
              <a:rPr lang="en-US" dirty="0"/>
              <a:t>Reiterate</a:t>
            </a:r>
          </a:p>
        </p:txBody>
      </p:sp>
    </p:spTree>
    <p:extLst>
      <p:ext uri="{BB962C8B-B14F-4D97-AF65-F5344CB8AC3E}">
        <p14:creationId xmlns:p14="http://schemas.microsoft.com/office/powerpoint/2010/main" val="2373605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284" y="1981200"/>
            <a:ext cx="5489153" cy="4116864"/>
          </a:xfrm>
          <a:prstGeom prst="rect">
            <a:avLst/>
          </a:prstGeom>
        </p:spPr>
      </p:pic>
    </p:spTree>
    <p:extLst>
      <p:ext uri="{BB962C8B-B14F-4D97-AF65-F5344CB8AC3E}">
        <p14:creationId xmlns:p14="http://schemas.microsoft.com/office/powerpoint/2010/main" val="227231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trainer</a:t>
            </a:r>
          </a:p>
        </p:txBody>
      </p:sp>
      <p:sp>
        <p:nvSpPr>
          <p:cNvPr id="3" name="Content Placeholder 2"/>
          <p:cNvSpPr>
            <a:spLocks noGrp="1"/>
          </p:cNvSpPr>
          <p:nvPr>
            <p:ph idx="1"/>
          </p:nvPr>
        </p:nvSpPr>
        <p:spPr/>
        <p:txBody>
          <a:bodyPr>
            <a:normAutofit/>
          </a:bodyPr>
          <a:lstStyle/>
          <a:p>
            <a:pPr>
              <a:buFont typeface="Wingdings" pitchFamily="2" charset="2"/>
              <a:buChar char="Ø"/>
            </a:pPr>
            <a:r>
              <a:rPr lang="en-US"/>
              <a:t> 13+ </a:t>
            </a:r>
            <a:r>
              <a:rPr lang="en-US" dirty="0"/>
              <a:t>years of work experience in Analytics, Machine Learning (ML) and Artificial Intelligence (AI).</a:t>
            </a:r>
          </a:p>
          <a:p>
            <a:pPr>
              <a:buFont typeface="Wingdings" pitchFamily="2" charset="2"/>
              <a:buChar char="Ø"/>
            </a:pPr>
            <a:r>
              <a:rPr lang="en-US" dirty="0"/>
              <a:t> On board trainer for LHL, Oracle, </a:t>
            </a:r>
            <a:r>
              <a:rPr lang="en-US" dirty="0" err="1"/>
              <a:t>Edureka</a:t>
            </a:r>
            <a:r>
              <a:rPr lang="en-US" dirty="0"/>
              <a:t>, </a:t>
            </a:r>
            <a:r>
              <a:rPr lang="en-US" dirty="0" err="1"/>
              <a:t>InnoServ</a:t>
            </a:r>
            <a:r>
              <a:rPr lang="en-US" dirty="0"/>
              <a:t>, </a:t>
            </a:r>
            <a:r>
              <a:rPr lang="en-US" dirty="0" err="1"/>
              <a:t>SkillSir</a:t>
            </a:r>
            <a:r>
              <a:rPr lang="en-US" dirty="0"/>
              <a:t> etc.</a:t>
            </a:r>
          </a:p>
          <a:p>
            <a:pPr>
              <a:buFont typeface="Wingdings" pitchFamily="2" charset="2"/>
              <a:buChar char="Ø"/>
            </a:pPr>
            <a:r>
              <a:rPr lang="en-US" dirty="0"/>
              <a:t> Delivered multiple projects for multiple clients in India, Egypt, USA, Australia, Singapore and Kuwait.</a:t>
            </a:r>
          </a:p>
          <a:p>
            <a:pPr>
              <a:buFont typeface="Wingdings" pitchFamily="2" charset="2"/>
              <a:buChar char="Ø"/>
            </a:pPr>
            <a:r>
              <a:rPr lang="en-US" dirty="0"/>
              <a:t> Delivered multiple training sessions on Predictive &amp; Prescriptive Analytics, ML &amp; AI.</a:t>
            </a:r>
          </a:p>
          <a:p>
            <a:pPr>
              <a:buFont typeface="Wingdings" pitchFamily="2" charset="2"/>
              <a:buChar char="Ø"/>
            </a:pPr>
            <a:r>
              <a:rPr lang="en-US" dirty="0"/>
              <a:t> Successfully created M.E.L.I.S.A. for a leading healthcare company in USA.</a:t>
            </a:r>
          </a:p>
          <a:p>
            <a:pPr>
              <a:buFont typeface="Wingdings" pitchFamily="2" charset="2"/>
              <a:buChar char="Ø"/>
            </a:pPr>
            <a:r>
              <a:rPr lang="en-US" dirty="0"/>
              <a:t>Successfully created a NLP engine for an investment advisor company in Australia.</a:t>
            </a:r>
          </a:p>
          <a:p>
            <a:pPr>
              <a:buFont typeface="Wingdings" pitchFamily="2" charset="2"/>
              <a:buChar char="Ø"/>
            </a:pPr>
            <a:r>
              <a:rPr lang="en-US" dirty="0"/>
              <a:t> Successfully created automated speech engines, image recognition programs, object recognition in live video feeds and </a:t>
            </a:r>
            <a:r>
              <a:rPr lang="en-US" dirty="0" err="1"/>
              <a:t>chatbots</a:t>
            </a:r>
            <a:r>
              <a:rPr lang="en-US" dirty="0"/>
              <a:t>.</a:t>
            </a:r>
          </a:p>
        </p:txBody>
      </p:sp>
      <p:pic>
        <p:nvPicPr>
          <p:cNvPr id="1026" name="Picture 2" descr="C:\Users\This Pc\Downloads\Screenshot_2018-05-09-19-12-07-744_com.android.chro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7801" y="133246"/>
            <a:ext cx="1476375" cy="149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6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0259"/>
          <a:stretch/>
        </p:blipFill>
        <p:spPr>
          <a:xfrm>
            <a:off x="6738413" y="1905000"/>
            <a:ext cx="3156897" cy="25146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51121"/>
          <a:stretch/>
        </p:blipFill>
        <p:spPr>
          <a:xfrm>
            <a:off x="1905000" y="1905000"/>
            <a:ext cx="3156897" cy="2057400"/>
          </a:xfrm>
          <a:prstGeom prst="rect">
            <a:avLst/>
          </a:prstGeom>
        </p:spPr>
      </p:pic>
    </p:spTree>
    <p:extLst>
      <p:ext uri="{BB962C8B-B14F-4D97-AF65-F5344CB8AC3E}">
        <p14:creationId xmlns:p14="http://schemas.microsoft.com/office/powerpoint/2010/main" val="356757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9144000" cy="2441722"/>
          </a:xfrm>
          <a:prstGeom prst="rect">
            <a:avLst/>
          </a:prstGeom>
        </p:spPr>
      </p:pic>
    </p:spTree>
    <p:extLst>
      <p:ext uri="{BB962C8B-B14F-4D97-AF65-F5344CB8AC3E}">
        <p14:creationId xmlns:p14="http://schemas.microsoft.com/office/powerpoint/2010/main" val="3772395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67000"/>
            <a:ext cx="9144000" cy="2506688"/>
          </a:xfrm>
          <a:prstGeom prst="rect">
            <a:avLst/>
          </a:prstGeom>
        </p:spPr>
      </p:pic>
    </p:spTree>
    <p:extLst>
      <p:ext uri="{BB962C8B-B14F-4D97-AF65-F5344CB8AC3E}">
        <p14:creationId xmlns:p14="http://schemas.microsoft.com/office/powerpoint/2010/main" val="1480606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Reading Handwritten Digits</a:t>
            </a:r>
          </a:p>
        </p:txBody>
      </p:sp>
    </p:spTree>
    <p:extLst>
      <p:ext uri="{BB962C8B-B14F-4D97-AF65-F5344CB8AC3E}">
        <p14:creationId xmlns:p14="http://schemas.microsoft.com/office/powerpoint/2010/main" val="4132771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Building a </a:t>
            </a:r>
            <a:r>
              <a:rPr lang="en-US" dirty="0" err="1"/>
              <a:t>chatbot</a:t>
            </a:r>
            <a:endParaRPr lang="en-US" dirty="0"/>
          </a:p>
        </p:txBody>
      </p:sp>
    </p:spTree>
    <p:extLst>
      <p:ext uri="{BB962C8B-B14F-4D97-AF65-F5344CB8AC3E}">
        <p14:creationId xmlns:p14="http://schemas.microsoft.com/office/powerpoint/2010/main" val="207331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Recognizing Images</a:t>
            </a:r>
          </a:p>
        </p:txBody>
      </p:sp>
    </p:spTree>
    <p:extLst>
      <p:ext uri="{BB962C8B-B14F-4D97-AF65-F5344CB8AC3E}">
        <p14:creationId xmlns:p14="http://schemas.microsoft.com/office/powerpoint/2010/main" val="3167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sp>
        <p:nvSpPr>
          <p:cNvPr id="5" name="Content Placeholder 2"/>
          <p:cNvSpPr>
            <a:spLocks noGrp="1"/>
          </p:cNvSpPr>
          <p:nvPr>
            <p:ph idx="1"/>
          </p:nvPr>
        </p:nvSpPr>
        <p:spPr>
          <a:xfrm>
            <a:off x="2346960" y="1845734"/>
            <a:ext cx="7543800" cy="4023360"/>
          </a:xfrm>
        </p:spPr>
        <p:txBody>
          <a:bodyPr/>
          <a:lstStyle/>
          <a:p>
            <a:r>
              <a:rPr lang="en-US" dirty="0"/>
              <a:t>Teaching to master a game</a:t>
            </a:r>
          </a:p>
        </p:txBody>
      </p:sp>
    </p:spTree>
    <p:extLst>
      <p:ext uri="{BB962C8B-B14F-4D97-AF65-F5344CB8AC3E}">
        <p14:creationId xmlns:p14="http://schemas.microsoft.com/office/powerpoint/2010/main" val="1343639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Build website in minutes.</a:t>
            </a:r>
          </a:p>
          <a:p>
            <a:pPr>
              <a:buFont typeface="Wingdings" panose="05000000000000000000" pitchFamily="2" charset="2"/>
              <a:buChar char="Ø"/>
            </a:pPr>
            <a:r>
              <a:rPr lang="en-US" dirty="0"/>
              <a:t> Online grocery app – powered by AI.</a:t>
            </a:r>
          </a:p>
        </p:txBody>
      </p:sp>
      <p:pic>
        <p:nvPicPr>
          <p:cNvPr id="4" name="Picture 3"/>
          <p:cNvPicPr>
            <a:picLocks noChangeAspect="1"/>
          </p:cNvPicPr>
          <p:nvPr/>
        </p:nvPicPr>
        <p:blipFill rotWithShape="1">
          <a:blip r:embed="rId2"/>
          <a:srcRect l="18375" t="50000" r="39458" b="11459"/>
          <a:stretch/>
        </p:blipFill>
        <p:spPr>
          <a:xfrm>
            <a:off x="2659380" y="2743200"/>
            <a:ext cx="6918960" cy="3555576"/>
          </a:xfrm>
          <a:prstGeom prst="rect">
            <a:avLst/>
          </a:prstGeom>
        </p:spPr>
      </p:pic>
    </p:spTree>
    <p:extLst>
      <p:ext uri="{BB962C8B-B14F-4D97-AF65-F5344CB8AC3E}">
        <p14:creationId xmlns:p14="http://schemas.microsoft.com/office/powerpoint/2010/main" val="4284615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App that suggests recipes using the inventory of your fridge – </a:t>
            </a:r>
            <a:r>
              <a:rPr lang="en-US" dirty="0" err="1"/>
              <a:t>Chefling</a:t>
            </a:r>
            <a:endParaRPr lang="en-US" dirty="0"/>
          </a:p>
          <a:p>
            <a:pPr>
              <a:buFont typeface="Wingdings" panose="05000000000000000000" pitchFamily="2" charset="2"/>
              <a:buChar char="Ø"/>
            </a:pPr>
            <a:r>
              <a:rPr lang="en-US" dirty="0"/>
              <a:t> Custom Search – </a:t>
            </a:r>
            <a:r>
              <a:rPr lang="en-US" dirty="0" err="1"/>
              <a:t>Pinterest</a:t>
            </a:r>
            <a:r>
              <a:rPr lang="en-US" dirty="0"/>
              <a:t>.</a:t>
            </a:r>
          </a:p>
        </p:txBody>
      </p:sp>
      <p:pic>
        <p:nvPicPr>
          <p:cNvPr id="5" name="Picture 4"/>
          <p:cNvPicPr>
            <a:picLocks noChangeAspect="1"/>
          </p:cNvPicPr>
          <p:nvPr/>
        </p:nvPicPr>
        <p:blipFill rotWithShape="1">
          <a:blip r:embed="rId2"/>
          <a:srcRect l="31844" t="22917" r="33017" b="18750"/>
          <a:stretch/>
        </p:blipFill>
        <p:spPr>
          <a:xfrm>
            <a:off x="2103120" y="2829105"/>
            <a:ext cx="3510644" cy="3276600"/>
          </a:xfrm>
          <a:prstGeom prst="rect">
            <a:avLst/>
          </a:prstGeom>
        </p:spPr>
      </p:pic>
      <p:pic>
        <p:nvPicPr>
          <p:cNvPr id="6" name="Picture 5"/>
          <p:cNvPicPr>
            <a:picLocks noChangeAspect="1"/>
          </p:cNvPicPr>
          <p:nvPr/>
        </p:nvPicPr>
        <p:blipFill rotWithShape="1">
          <a:blip r:embed="rId3"/>
          <a:srcRect l="48243" t="17708" r="7833" b="14583"/>
          <a:stretch/>
        </p:blipFill>
        <p:spPr>
          <a:xfrm>
            <a:off x="6390246" y="2829105"/>
            <a:ext cx="3744355" cy="3276600"/>
          </a:xfrm>
          <a:prstGeom prst="rect">
            <a:avLst/>
          </a:prstGeom>
        </p:spPr>
      </p:pic>
    </p:spTree>
    <p:extLst>
      <p:ext uri="{BB962C8B-B14F-4D97-AF65-F5344CB8AC3E}">
        <p14:creationId xmlns:p14="http://schemas.microsoft.com/office/powerpoint/2010/main" val="3073842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Identify exceptional target prospects</a:t>
            </a:r>
          </a:p>
          <a:p>
            <a:pPr>
              <a:buFont typeface="Wingdings" panose="05000000000000000000" pitchFamily="2" charset="2"/>
              <a:buChar char="Ø"/>
            </a:pPr>
            <a:endParaRPr lang="en-US" dirty="0"/>
          </a:p>
          <a:p>
            <a:pPr lvl="1">
              <a:buFont typeface="Wingdings" panose="05000000000000000000" pitchFamily="2" charset="2"/>
              <a:buChar char="Ø"/>
            </a:pPr>
            <a:r>
              <a:rPr lang="en-US" dirty="0"/>
              <a:t> </a:t>
            </a:r>
            <a:r>
              <a:rPr lang="en-US" dirty="0" err="1"/>
              <a:t>Mintigo’s</a:t>
            </a:r>
            <a:r>
              <a:rPr lang="en-US" dirty="0"/>
              <a:t> software, Getty images has successfully generated significant new leads by capturing the data that shows which businesses have websites featuring images from Getty's competitors.</a:t>
            </a:r>
          </a:p>
        </p:txBody>
      </p:sp>
    </p:spTree>
    <p:extLst>
      <p:ext uri="{BB962C8B-B14F-4D97-AF65-F5344CB8AC3E}">
        <p14:creationId xmlns:p14="http://schemas.microsoft.com/office/powerpoint/2010/main" val="325795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f you explain a concept in very simple terms einstein"/>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381000" y="457200"/>
            <a:ext cx="11430000" cy="539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8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lnSpcReduction="10000"/>
          </a:bodyPr>
          <a:lstStyle/>
          <a:p>
            <a:pPr>
              <a:buFont typeface="Wingdings" panose="05000000000000000000" pitchFamily="2" charset="2"/>
              <a:buChar char="Ø"/>
            </a:pPr>
            <a:r>
              <a:rPr lang="en-US" dirty="0"/>
              <a:t> </a:t>
            </a:r>
            <a:r>
              <a:rPr lang="en-US" dirty="0" err="1"/>
              <a:t>Chatbots</a:t>
            </a:r>
            <a:endParaRPr lang="en-US" dirty="0"/>
          </a:p>
          <a:p>
            <a:pPr>
              <a:buFont typeface="Wingdings" panose="05000000000000000000" pitchFamily="2" charset="2"/>
              <a:buChar char="Ø"/>
            </a:pPr>
            <a:r>
              <a:rPr lang="en-US" dirty="0"/>
              <a:t> Virtual Assistants</a:t>
            </a:r>
          </a:p>
          <a:p>
            <a:pPr lvl="1">
              <a:buFont typeface="Wingdings" panose="05000000000000000000" pitchFamily="2" charset="2"/>
              <a:buChar char="Ø"/>
            </a:pPr>
            <a:r>
              <a:rPr lang="en-US" dirty="0"/>
              <a:t> By using Alexa on Amazon’s Echo device, customers can discover local gigs for the upcoming weekend through </a:t>
            </a:r>
            <a:r>
              <a:rPr lang="en-US" dirty="0" err="1"/>
              <a:t>StubHub</a:t>
            </a:r>
            <a:r>
              <a:rPr lang="en-US" dirty="0"/>
              <a:t>, arrange transport to and from the event via </a:t>
            </a:r>
            <a:r>
              <a:rPr lang="en-US" dirty="0" err="1"/>
              <a:t>Uber</a:t>
            </a:r>
            <a:r>
              <a:rPr lang="en-US" dirty="0"/>
              <a:t>, or even order pre-event dinner from Domino’s (and track the order status in real time).</a:t>
            </a:r>
          </a:p>
          <a:p>
            <a:pPr>
              <a:buFont typeface="Wingdings" panose="05000000000000000000" pitchFamily="2" charset="2"/>
              <a:buChar char="Ø"/>
            </a:pPr>
            <a:r>
              <a:rPr lang="en-US" dirty="0"/>
              <a:t> Wish</a:t>
            </a:r>
          </a:p>
          <a:p>
            <a:pPr lvl="1">
              <a:buFont typeface="Wingdings" panose="05000000000000000000" pitchFamily="2" charset="2"/>
              <a:buChar char="Ø"/>
            </a:pPr>
            <a:r>
              <a:rPr lang="en-US" dirty="0"/>
              <a:t> On the spot personal pricing</a:t>
            </a:r>
          </a:p>
          <a:p>
            <a:pPr>
              <a:buFont typeface="Wingdings" panose="05000000000000000000" pitchFamily="2" charset="2"/>
              <a:buChar char="Ø"/>
            </a:pPr>
            <a:r>
              <a:rPr lang="en-US" dirty="0"/>
              <a:t> Tackle fake reviews</a:t>
            </a:r>
          </a:p>
          <a:p>
            <a:pPr lvl="1">
              <a:buFont typeface="Wingdings" panose="05000000000000000000" pitchFamily="2" charset="2"/>
              <a:buChar char="Ø"/>
            </a:pPr>
            <a:r>
              <a:rPr lang="en-US" dirty="0"/>
              <a:t> www.fakespot.com</a:t>
            </a:r>
          </a:p>
          <a:p>
            <a:pPr>
              <a:buFont typeface="Wingdings" panose="05000000000000000000" pitchFamily="2" charset="2"/>
              <a:buChar char="Ø"/>
            </a:pPr>
            <a:r>
              <a:rPr lang="en-US" dirty="0"/>
              <a:t> Inventory Management &amp; Sales Forecasting</a:t>
            </a:r>
          </a:p>
          <a:p>
            <a:pPr>
              <a:buFont typeface="Wingdings" panose="05000000000000000000" pitchFamily="2" charset="2"/>
              <a:buChar char="Ø"/>
            </a:pPr>
            <a:r>
              <a:rPr lang="en-US" dirty="0"/>
              <a:t> Generating product descriptions in any writing style</a:t>
            </a:r>
          </a:p>
        </p:txBody>
      </p:sp>
    </p:spTree>
    <p:extLst>
      <p:ext uri="{BB962C8B-B14F-4D97-AF65-F5344CB8AC3E}">
        <p14:creationId xmlns:p14="http://schemas.microsoft.com/office/powerpoint/2010/main" val="3031289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Software Development</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Better QA with.</a:t>
            </a:r>
          </a:p>
          <a:p>
            <a:pPr lvl="1">
              <a:buFont typeface="Wingdings" panose="05000000000000000000" pitchFamily="2" charset="2"/>
              <a:buChar char="Ø"/>
            </a:pPr>
            <a:r>
              <a:rPr lang="en-US" dirty="0"/>
              <a:t> Defense Advanced Research Projects Agency (DARPA) held a major event to develop systems that can automatically and autonomously "</a:t>
            </a:r>
            <a:r>
              <a:rPr lang="en-US" dirty="0">
                <a:hlinkClick r:id="rId2"/>
              </a:rPr>
              <a:t>detect, evaluate and patch software vulnerabilities</a:t>
            </a:r>
            <a:r>
              <a:rPr lang="en-US" dirty="0"/>
              <a:t>" to improve cybersecurity.</a:t>
            </a:r>
          </a:p>
          <a:p>
            <a:pPr>
              <a:buFont typeface="Wingdings" panose="05000000000000000000" pitchFamily="2" charset="2"/>
              <a:buChar char="Ø"/>
            </a:pPr>
            <a:r>
              <a:rPr lang="en-US" dirty="0"/>
              <a:t> Integrate AI components to build a better software.</a:t>
            </a:r>
          </a:p>
          <a:p>
            <a:pPr>
              <a:buFont typeface="Wingdings" panose="05000000000000000000" pitchFamily="2" charset="2"/>
              <a:buChar char="Ø"/>
            </a:pPr>
            <a:r>
              <a:rPr lang="en-US" dirty="0"/>
              <a:t> AI builds software on its own is in progress.</a:t>
            </a:r>
          </a:p>
          <a:p>
            <a:pPr>
              <a:buFont typeface="Wingdings" panose="05000000000000000000" pitchFamily="2" charset="2"/>
              <a:buChar char="Ø"/>
            </a:pPr>
            <a:r>
              <a:rPr lang="en-US" dirty="0"/>
              <a:t> Games are being generated via AI.</a:t>
            </a:r>
          </a:p>
          <a:p>
            <a:pPr lvl="1">
              <a:buFont typeface="Wingdings" panose="05000000000000000000" pitchFamily="2" charset="2"/>
              <a:buChar char="Ø"/>
            </a:pPr>
            <a:r>
              <a:rPr lang="en-US" dirty="0"/>
              <a:t> Mario + Contra + Age of Empires</a:t>
            </a:r>
          </a:p>
          <a:p>
            <a:pPr>
              <a:buFont typeface="Wingdings" panose="05000000000000000000" pitchFamily="2" charset="2"/>
              <a:buChar char="Ø"/>
            </a:pPr>
            <a:r>
              <a:rPr lang="en-US" dirty="0"/>
              <a:t> Intelligent Programming Assistants ( Kite for Python and </a:t>
            </a:r>
            <a:r>
              <a:rPr lang="en-US" dirty="0" err="1"/>
              <a:t>Codota</a:t>
            </a:r>
            <a:r>
              <a:rPr lang="en-US" dirty="0"/>
              <a:t> for Java)</a:t>
            </a:r>
          </a:p>
          <a:p>
            <a:pPr lvl="1">
              <a:buFont typeface="Wingdings" panose="05000000000000000000" pitchFamily="2" charset="2"/>
              <a:buChar char="Ø"/>
            </a:pPr>
            <a:r>
              <a:rPr lang="en-US" dirty="0"/>
              <a:t> Just-in-time support and recommendations, such as relevant document, best practices, and code examples.</a:t>
            </a:r>
          </a:p>
        </p:txBody>
      </p:sp>
    </p:spTree>
    <p:extLst>
      <p:ext uri="{BB962C8B-B14F-4D97-AF65-F5344CB8AC3E}">
        <p14:creationId xmlns:p14="http://schemas.microsoft.com/office/powerpoint/2010/main" val="1138822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Software Development</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Automated Error Handling</a:t>
            </a:r>
          </a:p>
          <a:p>
            <a:pPr lvl="1">
              <a:buFont typeface="Wingdings" panose="05000000000000000000" pitchFamily="2" charset="2"/>
              <a:buChar char="Ø"/>
            </a:pPr>
            <a:r>
              <a:rPr lang="en-US" dirty="0"/>
              <a:t> Programming assistants can also learn from past experience to identify common errors and flag them automatically during the development phase.</a:t>
            </a:r>
          </a:p>
          <a:p>
            <a:pPr>
              <a:buFont typeface="Wingdings" panose="05000000000000000000" pitchFamily="2" charset="2"/>
              <a:buChar char="Ø"/>
            </a:pPr>
            <a:r>
              <a:rPr lang="en-US" dirty="0"/>
              <a:t> Precise Estimation</a:t>
            </a:r>
          </a:p>
          <a:p>
            <a:pPr lvl="1">
              <a:buFont typeface="Wingdings" panose="05000000000000000000" pitchFamily="2" charset="2"/>
              <a:buChar char="Ø"/>
            </a:pPr>
            <a:r>
              <a:rPr lang="en-US" dirty="0"/>
              <a:t> Machine learning can train on data from past projects - such as user stories, feature definitions, estimates, and actuals - to predict effort and budget more accurately.</a:t>
            </a:r>
          </a:p>
        </p:txBody>
      </p:sp>
    </p:spTree>
    <p:extLst>
      <p:ext uri="{BB962C8B-B14F-4D97-AF65-F5344CB8AC3E}">
        <p14:creationId xmlns:p14="http://schemas.microsoft.com/office/powerpoint/2010/main" val="3050895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Financial Services</a:t>
            </a:r>
          </a:p>
        </p:txBody>
      </p:sp>
      <p:sp>
        <p:nvSpPr>
          <p:cNvPr id="4" name="Content Placeholder 2"/>
          <p:cNvSpPr>
            <a:spLocks noGrp="1"/>
          </p:cNvSpPr>
          <p:nvPr>
            <p:ph idx="1"/>
          </p:nvPr>
        </p:nvSpPr>
        <p:spPr>
          <a:xfrm>
            <a:off x="2346960" y="1934944"/>
            <a:ext cx="7543800" cy="4220529"/>
          </a:xfrm>
        </p:spPr>
        <p:txBody>
          <a:bodyPr>
            <a:normAutofit fontScale="92500" lnSpcReduction="10000"/>
          </a:bodyPr>
          <a:lstStyle/>
          <a:p>
            <a:pPr>
              <a:buFont typeface="Wingdings" panose="05000000000000000000" pitchFamily="2" charset="2"/>
              <a:buChar char="Ø"/>
            </a:pPr>
            <a:r>
              <a:rPr lang="en-US" dirty="0"/>
              <a:t> Driving styles and penalty points can lead to higher premiums.</a:t>
            </a:r>
          </a:p>
          <a:p>
            <a:pPr>
              <a:buFont typeface="Wingdings" panose="05000000000000000000" pitchFamily="2" charset="2"/>
              <a:buChar char="Ø"/>
            </a:pPr>
            <a:r>
              <a:rPr lang="en-US" dirty="0"/>
              <a:t> Wallet – Personal Financial Management</a:t>
            </a:r>
          </a:p>
          <a:p>
            <a:pPr lvl="1">
              <a:buFont typeface="Wingdings" panose="05000000000000000000" pitchFamily="2" charset="2"/>
              <a:buChar char="Ø"/>
            </a:pPr>
            <a:r>
              <a:rPr lang="en-US" dirty="0"/>
              <a:t> Analyzes your entire web footprint and creates a spending graph</a:t>
            </a:r>
          </a:p>
          <a:p>
            <a:pPr lvl="1">
              <a:buFont typeface="Wingdings" panose="05000000000000000000" pitchFamily="2" charset="2"/>
              <a:buChar char="Ø"/>
            </a:pPr>
            <a:r>
              <a:rPr lang="en-US" dirty="0"/>
              <a:t> Accordingly suggests investments</a:t>
            </a:r>
          </a:p>
          <a:p>
            <a:pPr>
              <a:buFont typeface="Wingdings" panose="05000000000000000000" pitchFamily="2" charset="2"/>
              <a:buChar char="Ø"/>
            </a:pPr>
            <a:r>
              <a:rPr lang="en-US" dirty="0"/>
              <a:t> Medically fit customers will pay lower premiums those who share their data with providers. (Fit – lower risk of future diseases)</a:t>
            </a:r>
          </a:p>
          <a:p>
            <a:pPr lvl="1">
              <a:buFont typeface="Wingdings" panose="05000000000000000000" pitchFamily="2" charset="2"/>
              <a:buChar char="Ø"/>
            </a:pPr>
            <a:r>
              <a:rPr lang="en-US" dirty="0"/>
              <a:t> This will change month over month</a:t>
            </a:r>
          </a:p>
          <a:p>
            <a:pPr>
              <a:buFont typeface="Wingdings" panose="05000000000000000000" pitchFamily="2" charset="2"/>
              <a:buChar char="Ø"/>
            </a:pPr>
            <a:r>
              <a:rPr lang="en-US" dirty="0"/>
              <a:t> Fraud Detection, Credit Scoring and Classification of customers (defaulter vs non defaulter).</a:t>
            </a:r>
          </a:p>
          <a:p>
            <a:pPr>
              <a:buFont typeface="Wingdings" panose="05000000000000000000" pitchFamily="2" charset="2"/>
              <a:buChar char="Ø"/>
            </a:pPr>
            <a:r>
              <a:rPr lang="en-US" dirty="0"/>
              <a:t> Parsing Financial Deals (J.P. Morgan Lawyers) takes few minutes today. JP Morgan has harnessed the power of this application of AI - </a:t>
            </a:r>
            <a:r>
              <a:rPr lang="en-US" dirty="0" err="1"/>
              <a:t>COiN</a:t>
            </a:r>
            <a:r>
              <a:rPr lang="en-US" dirty="0"/>
              <a:t>, leading to freeing 360,000 hours (yearly) from its employees’ load in only a few seconds.</a:t>
            </a:r>
          </a:p>
        </p:txBody>
      </p:sp>
    </p:spTree>
    <p:extLst>
      <p:ext uri="{BB962C8B-B14F-4D97-AF65-F5344CB8AC3E}">
        <p14:creationId xmlns:p14="http://schemas.microsoft.com/office/powerpoint/2010/main" val="400388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Real Time Modules</a:t>
            </a:r>
          </a:p>
        </p:txBody>
      </p:sp>
      <p:sp>
        <p:nvSpPr>
          <p:cNvPr id="4"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Deception detection in speech</a:t>
            </a:r>
          </a:p>
          <a:p>
            <a:pPr>
              <a:buFont typeface="Wingdings" panose="05000000000000000000" pitchFamily="2" charset="2"/>
              <a:buChar char="Ø"/>
            </a:pPr>
            <a:r>
              <a:rPr lang="en-US" dirty="0"/>
              <a:t> Image verification – KYC – document photo and selfie</a:t>
            </a:r>
          </a:p>
          <a:p>
            <a:pPr>
              <a:buFont typeface="Wingdings" panose="05000000000000000000" pitchFamily="2" charset="2"/>
              <a:buChar char="Ø"/>
            </a:pPr>
            <a:r>
              <a:rPr lang="en-US" dirty="0"/>
              <a:t> Reading handwritten forms / applications (any language)</a:t>
            </a:r>
          </a:p>
          <a:p>
            <a:pPr>
              <a:buFont typeface="Wingdings" panose="05000000000000000000" pitchFamily="2" charset="2"/>
              <a:buChar char="Ø"/>
            </a:pPr>
            <a:r>
              <a:rPr lang="en-US" dirty="0"/>
              <a:t> Intuitive client risk profiling (social media data + financial data)</a:t>
            </a:r>
          </a:p>
          <a:p>
            <a:pPr>
              <a:buFont typeface="Wingdings" panose="05000000000000000000" pitchFamily="2" charset="2"/>
              <a:buChar char="Ø"/>
            </a:pPr>
            <a:r>
              <a:rPr lang="en-US" dirty="0"/>
              <a:t> Voice based initial screening of loan applicants - </a:t>
            </a:r>
            <a:r>
              <a:rPr lang="en-US" dirty="0">
                <a:hlinkClick r:id="rId2"/>
              </a:rPr>
              <a:t>https://www.youtube.com/watch?v=oUf9_rS1fYg</a:t>
            </a:r>
            <a:r>
              <a:rPr lang="en-US" dirty="0"/>
              <a:t> </a:t>
            </a:r>
          </a:p>
          <a:p>
            <a:pPr>
              <a:buFont typeface="Wingdings" panose="05000000000000000000" pitchFamily="2" charset="2"/>
              <a:buChar char="Ø"/>
            </a:pPr>
            <a:r>
              <a:rPr lang="en-US" dirty="0"/>
              <a:t> Transactional bots - digital assistants helping users navigate their finance plans, savings, and spending based on web footprints.</a:t>
            </a:r>
          </a:p>
          <a:p>
            <a:pPr>
              <a:buFont typeface="Wingdings" panose="05000000000000000000" pitchFamily="2" charset="2"/>
              <a:buChar char="Ø"/>
            </a:pPr>
            <a:r>
              <a:rPr lang="en-US" dirty="0"/>
              <a:t> OCR can be used to digitize hard copy documents. An NLP model with layered business logic can then interpret, record, and correct contracts at high speed. </a:t>
            </a:r>
          </a:p>
        </p:txBody>
      </p:sp>
    </p:spTree>
    <p:extLst>
      <p:ext uri="{BB962C8B-B14F-4D97-AF65-F5344CB8AC3E}">
        <p14:creationId xmlns:p14="http://schemas.microsoft.com/office/powerpoint/2010/main" val="4244810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Automated Claims Processes – </a:t>
            </a:r>
          </a:p>
          <a:p>
            <a:pPr>
              <a:buFont typeface="Wingdings" panose="05000000000000000000" pitchFamily="2" charset="2"/>
              <a:buChar char="Ø"/>
            </a:pPr>
            <a:endParaRPr lang="en-US" dirty="0"/>
          </a:p>
          <a:p>
            <a:pPr lvl="1">
              <a:buFont typeface="Wingdings" panose="05000000000000000000" pitchFamily="2" charset="2"/>
              <a:buChar char="Ø"/>
            </a:pPr>
            <a:r>
              <a:rPr lang="en-US" dirty="0"/>
              <a:t> Walks the customer through the process, step by step, in a conversational format.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asks for videos or photos of the damage and uploads them to the database. It takes in all the information required for the processing of the claim. The bot can then run the application through a fraud detection method, looking for anomalies and non-compliant data.</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then moves on to the adjustment model where it provides a range of values for payout. Once all data is set, human intervention can be included for auditing purposes. The bot can at this point calculate and propose payout amounts, based on a payout predictor model it has been trained on.</a:t>
            </a:r>
          </a:p>
        </p:txBody>
      </p:sp>
      <p:pic>
        <p:nvPicPr>
          <p:cNvPr id="3" name="Picture 2"/>
          <p:cNvPicPr>
            <a:picLocks noChangeAspect="1"/>
          </p:cNvPicPr>
          <p:nvPr/>
        </p:nvPicPr>
        <p:blipFill rotWithShape="1">
          <a:blip r:embed="rId2"/>
          <a:srcRect l="25001" t="55929" r="25833" b="21838"/>
          <a:stretch/>
        </p:blipFill>
        <p:spPr>
          <a:xfrm>
            <a:off x="1915181" y="2438400"/>
            <a:ext cx="8407359" cy="2137466"/>
          </a:xfrm>
          <a:prstGeom prst="rect">
            <a:avLst/>
          </a:prstGeom>
        </p:spPr>
      </p:pic>
    </p:spTree>
    <p:extLst>
      <p:ext uri="{BB962C8B-B14F-4D97-AF65-F5344CB8AC3E}">
        <p14:creationId xmlns:p14="http://schemas.microsoft.com/office/powerpoint/2010/main" val="42650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AI assistance with claims settlement is fast and more successful.</a:t>
            </a:r>
          </a:p>
          <a:p>
            <a:pPr>
              <a:buFont typeface="Wingdings" panose="05000000000000000000" pitchFamily="2" charset="2"/>
              <a:buChar char="Ø"/>
            </a:pPr>
            <a:r>
              <a:rPr lang="en-US" dirty="0"/>
              <a:t> And fast means — 3 seconds from claim submission to payment. This is the result of the independent work of Lemonade’s AI - Jim.</a:t>
            </a:r>
          </a:p>
          <a:p>
            <a:pPr>
              <a:buFont typeface="Wingdings" panose="05000000000000000000" pitchFamily="2" charset="2"/>
              <a:buChar char="Ø"/>
            </a:pPr>
            <a:r>
              <a:rPr lang="en-US" dirty="0"/>
              <a:t> Lemonade is a New York based Insurance startup.</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What AI can do is to assist, advise, and create a better customer experience. At the moment, AI complements human work and makes it more efficient, but it isn’t aimed to replace a human.</a:t>
            </a:r>
          </a:p>
        </p:txBody>
      </p:sp>
    </p:spTree>
    <p:extLst>
      <p:ext uri="{BB962C8B-B14F-4D97-AF65-F5344CB8AC3E}">
        <p14:creationId xmlns:p14="http://schemas.microsoft.com/office/powerpoint/2010/main" val="3975021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M.E.L.I.S.A.</a:t>
            </a:r>
          </a:p>
        </p:txBody>
      </p:sp>
      <p:sp>
        <p:nvSpPr>
          <p:cNvPr id="3" name="Content Placeholder 2"/>
          <p:cNvSpPr>
            <a:spLocks noGrp="1"/>
          </p:cNvSpPr>
          <p:nvPr>
            <p:ph idx="1"/>
          </p:nvPr>
        </p:nvSpPr>
        <p:spPr>
          <a:xfrm>
            <a:off x="2346960" y="1859382"/>
            <a:ext cx="7543800" cy="4023360"/>
          </a:xfrm>
        </p:spPr>
        <p:txBody>
          <a:bodyPr/>
          <a:lstStyle/>
          <a:p>
            <a:r>
              <a:rPr lang="en-US" dirty="0"/>
              <a:t>Understanding EHR, RCM and Inventory Management from Healthcare Perspective.</a:t>
            </a:r>
          </a:p>
          <a:p>
            <a:r>
              <a:rPr lang="en-US" dirty="0"/>
              <a:t>Applying AI.</a:t>
            </a:r>
          </a:p>
        </p:txBody>
      </p:sp>
      <p:graphicFrame>
        <p:nvGraphicFramePr>
          <p:cNvPr id="5" name="Object 4"/>
          <p:cNvGraphicFramePr>
            <a:graphicFrameLocks noChangeAspect="1"/>
          </p:cNvGraphicFramePr>
          <p:nvPr>
            <p:extLst>
              <p:ext uri="{D42A27DB-BD31-4B8C-83A1-F6EECF244321}">
                <p14:modId xmlns:p14="http://schemas.microsoft.com/office/powerpoint/2010/main" val="3785372458"/>
              </p:ext>
            </p:extLst>
          </p:nvPr>
        </p:nvGraphicFramePr>
        <p:xfrm>
          <a:off x="4859285" y="2362200"/>
          <a:ext cx="5029200" cy="3886200"/>
        </p:xfrm>
        <a:graphic>
          <a:graphicData uri="http://schemas.openxmlformats.org/presentationml/2006/ole">
            <mc:AlternateContent xmlns:mc="http://schemas.openxmlformats.org/markup-compatibility/2006">
              <mc:Choice xmlns:v="urn:schemas-microsoft-com:vml" Requires="v">
                <p:oleObj spid="_x0000_s1027" name="Acrobat Document" r:id="rId3" imgW="7543441" imgH="5829159" progId="AcroExch.Document.DC">
                  <p:embed/>
                </p:oleObj>
              </mc:Choice>
              <mc:Fallback>
                <p:oleObj name="Acrobat Document" r:id="rId3" imgW="7543441" imgH="5829159" progId="AcroExch.Document.DC">
                  <p:embed/>
                  <p:pic>
                    <p:nvPicPr>
                      <p:cNvPr id="0" name=""/>
                      <p:cNvPicPr/>
                      <p:nvPr/>
                    </p:nvPicPr>
                    <p:blipFill>
                      <a:blip r:embed="rId4"/>
                      <a:stretch>
                        <a:fillRect/>
                      </a:stretch>
                    </p:blipFill>
                    <p:spPr>
                      <a:xfrm>
                        <a:off x="4859285" y="2362200"/>
                        <a:ext cx="5029200" cy="3886200"/>
                      </a:xfrm>
                      <a:prstGeom prst="rect">
                        <a:avLst/>
                      </a:prstGeom>
                    </p:spPr>
                  </p:pic>
                </p:oleObj>
              </mc:Fallback>
            </mc:AlternateContent>
          </a:graphicData>
        </a:graphic>
      </p:graphicFrame>
    </p:spTree>
    <p:extLst>
      <p:ext uri="{BB962C8B-B14F-4D97-AF65-F5344CB8AC3E}">
        <p14:creationId xmlns:p14="http://schemas.microsoft.com/office/powerpoint/2010/main" val="4056613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M.E.L.I.S.A.</a:t>
            </a:r>
          </a:p>
        </p:txBody>
      </p:sp>
      <p:sp>
        <p:nvSpPr>
          <p:cNvPr id="3" name="Content Placeholder 2"/>
          <p:cNvSpPr>
            <a:spLocks noGrp="1"/>
          </p:cNvSpPr>
          <p:nvPr>
            <p:ph idx="1"/>
          </p:nvPr>
        </p:nvSpPr>
        <p:spPr>
          <a:xfrm>
            <a:off x="2346960" y="1859382"/>
            <a:ext cx="7543800" cy="4023360"/>
          </a:xfrm>
        </p:spPr>
        <p:txBody>
          <a:bodyPr/>
          <a:lstStyle/>
          <a:p>
            <a:r>
              <a:rPr lang="en-US" dirty="0"/>
              <a:t>Applying AI.</a:t>
            </a:r>
          </a:p>
        </p:txBody>
      </p:sp>
      <p:graphicFrame>
        <p:nvGraphicFramePr>
          <p:cNvPr id="6" name="Object 5"/>
          <p:cNvGraphicFramePr>
            <a:graphicFrameLocks noChangeAspect="1"/>
          </p:cNvGraphicFramePr>
          <p:nvPr>
            <p:extLst>
              <p:ext uri="{D42A27DB-BD31-4B8C-83A1-F6EECF244321}">
                <p14:modId xmlns:p14="http://schemas.microsoft.com/office/powerpoint/2010/main" val="1497977121"/>
              </p:ext>
            </p:extLst>
          </p:nvPr>
        </p:nvGraphicFramePr>
        <p:xfrm>
          <a:off x="4548822" y="1818742"/>
          <a:ext cx="3375978" cy="4369314"/>
        </p:xfrm>
        <a:graphic>
          <a:graphicData uri="http://schemas.openxmlformats.org/presentationml/2006/ole">
            <mc:AlternateContent xmlns:mc="http://schemas.openxmlformats.org/markup-compatibility/2006">
              <mc:Choice xmlns:v="urn:schemas-microsoft-com:vml" Requires="v">
                <p:oleObj spid="_x0000_s2051" name="Acrobat Document" r:id="rId3" imgW="5829298" imgH="7543706" progId="AcroExch.Document.DC">
                  <p:embed/>
                </p:oleObj>
              </mc:Choice>
              <mc:Fallback>
                <p:oleObj name="Acrobat Document" r:id="rId3" imgW="5829298" imgH="7543706" progId="AcroExch.Document.DC">
                  <p:embed/>
                  <p:pic>
                    <p:nvPicPr>
                      <p:cNvPr id="0" name=""/>
                      <p:cNvPicPr/>
                      <p:nvPr/>
                    </p:nvPicPr>
                    <p:blipFill>
                      <a:blip r:embed="rId4"/>
                      <a:stretch>
                        <a:fillRect/>
                      </a:stretch>
                    </p:blipFill>
                    <p:spPr>
                      <a:xfrm>
                        <a:off x="4548822" y="1818742"/>
                        <a:ext cx="3375978" cy="4369314"/>
                      </a:xfrm>
                      <a:prstGeom prst="rect">
                        <a:avLst/>
                      </a:prstGeom>
                    </p:spPr>
                  </p:pic>
                </p:oleObj>
              </mc:Fallback>
            </mc:AlternateContent>
          </a:graphicData>
        </a:graphic>
      </p:graphicFrame>
    </p:spTree>
    <p:extLst>
      <p:ext uri="{BB962C8B-B14F-4D97-AF65-F5344CB8AC3E}">
        <p14:creationId xmlns:p14="http://schemas.microsoft.com/office/powerpoint/2010/main" val="2023585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Algorithms</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 Simple Linear Regression</a:t>
            </a:r>
          </a:p>
          <a:p>
            <a:pPr>
              <a:buFont typeface="Wingdings" panose="05000000000000000000" pitchFamily="2" charset="2"/>
              <a:buChar char="Ø"/>
            </a:pPr>
            <a:r>
              <a:rPr lang="en-US" dirty="0"/>
              <a:t> Multiple Regression</a:t>
            </a:r>
          </a:p>
          <a:p>
            <a:pPr>
              <a:buFont typeface="Wingdings" panose="05000000000000000000" pitchFamily="2" charset="2"/>
              <a:buChar char="Ø"/>
            </a:pPr>
            <a:r>
              <a:rPr lang="en-US" dirty="0"/>
              <a:t> Logistic Regression</a:t>
            </a:r>
          </a:p>
          <a:p>
            <a:pPr>
              <a:buFont typeface="Wingdings" panose="05000000000000000000" pitchFamily="2" charset="2"/>
              <a:buChar char="Ø"/>
            </a:pPr>
            <a:r>
              <a:rPr lang="en-US" dirty="0"/>
              <a:t> Decision Trees</a:t>
            </a:r>
          </a:p>
          <a:p>
            <a:pPr>
              <a:buFont typeface="Wingdings" panose="05000000000000000000" pitchFamily="2" charset="2"/>
              <a:buChar char="Ø"/>
            </a:pPr>
            <a:r>
              <a:rPr lang="en-US" dirty="0"/>
              <a:t> Random Forests</a:t>
            </a:r>
          </a:p>
          <a:p>
            <a:pPr>
              <a:buFont typeface="Wingdings" panose="05000000000000000000" pitchFamily="2" charset="2"/>
              <a:buChar char="Ø"/>
            </a:pPr>
            <a:r>
              <a:rPr lang="en-US" dirty="0"/>
              <a:t> </a:t>
            </a:r>
            <a:r>
              <a:rPr lang="en-US" dirty="0" err="1"/>
              <a:t>XGBoost</a:t>
            </a:r>
            <a:endParaRPr lang="en-US" dirty="0"/>
          </a:p>
          <a:p>
            <a:pPr>
              <a:buFont typeface="Wingdings" panose="05000000000000000000" pitchFamily="2" charset="2"/>
              <a:buChar char="Ø"/>
            </a:pPr>
            <a:r>
              <a:rPr lang="en-US" dirty="0"/>
              <a:t> Naïve Bayes</a:t>
            </a:r>
          </a:p>
          <a:p>
            <a:pPr>
              <a:buFont typeface="Wingdings" panose="05000000000000000000" pitchFamily="2" charset="2"/>
              <a:buChar char="Ø"/>
            </a:pPr>
            <a:r>
              <a:rPr lang="en-US" dirty="0"/>
              <a:t> Support Vector Machines (SVM)</a:t>
            </a:r>
          </a:p>
          <a:p>
            <a:pPr>
              <a:buFont typeface="Wingdings" panose="05000000000000000000" pitchFamily="2" charset="2"/>
              <a:buChar char="Ø"/>
            </a:pPr>
            <a:r>
              <a:rPr lang="en-US" dirty="0"/>
              <a:t> Clustering (k-means and hierarchical)</a:t>
            </a:r>
          </a:p>
          <a:p>
            <a:pPr>
              <a:buFont typeface="Wingdings" panose="05000000000000000000" pitchFamily="2" charset="2"/>
              <a:buChar char="Ø"/>
            </a:pPr>
            <a:r>
              <a:rPr lang="en-US" dirty="0"/>
              <a:t> </a:t>
            </a:r>
            <a:r>
              <a:rPr lang="en-US" dirty="0" err="1"/>
              <a:t>Apriori</a:t>
            </a:r>
            <a:endParaRPr lang="en-US" dirty="0"/>
          </a:p>
          <a:p>
            <a:pPr>
              <a:buFont typeface="Wingdings" panose="05000000000000000000" pitchFamily="2" charset="2"/>
              <a:buChar char="Ø"/>
            </a:pPr>
            <a:r>
              <a:rPr lang="en-US" dirty="0"/>
              <a:t> Conjoint Analysis for Customer Choice Modeling</a:t>
            </a:r>
          </a:p>
        </p:txBody>
      </p:sp>
    </p:spTree>
    <p:extLst>
      <p:ext uri="{BB962C8B-B14F-4D97-AF65-F5344CB8AC3E}">
        <p14:creationId xmlns:p14="http://schemas.microsoft.com/office/powerpoint/2010/main" val="282579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to the course</a:t>
            </a:r>
          </a:p>
        </p:txBody>
      </p:sp>
      <p:grpSp>
        <p:nvGrpSpPr>
          <p:cNvPr id="5" name="Group 4"/>
          <p:cNvGrpSpPr/>
          <p:nvPr/>
        </p:nvGrpSpPr>
        <p:grpSpPr>
          <a:xfrm>
            <a:off x="310646" y="2057400"/>
            <a:ext cx="11631668" cy="4649027"/>
            <a:chOff x="271485" y="1957590"/>
            <a:chExt cx="11631668" cy="4649027"/>
          </a:xfrm>
        </p:grpSpPr>
        <p:pic>
          <p:nvPicPr>
            <p:cNvPr id="6" name="Picture 2" descr="Image result for applications of ai"/>
            <p:cNvPicPr>
              <a:picLocks noChangeAspect="1" noChangeArrowheads="1"/>
            </p:cNvPicPr>
            <p:nvPr/>
          </p:nvPicPr>
          <p:blipFill rotWithShape="1">
            <a:blip r:embed="rId2">
              <a:extLst>
                <a:ext uri="{28A0092B-C50C-407E-A947-70E740481C1C}">
                  <a14:useLocalDpi xmlns:a14="http://schemas.microsoft.com/office/drawing/2010/main" val="0"/>
                </a:ext>
              </a:extLst>
            </a:blip>
            <a:srcRect b="7888"/>
            <a:stretch/>
          </p:blipFill>
          <p:spPr bwMode="auto">
            <a:xfrm>
              <a:off x="271485" y="1957590"/>
              <a:ext cx="6206588" cy="3232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mathematics in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654" y="2408349"/>
              <a:ext cx="5167499" cy="27818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606863" y="1957590"/>
              <a:ext cx="0" cy="405684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98155" y="4975401"/>
              <a:ext cx="1192955" cy="1631216"/>
            </a:xfrm>
            <a:prstGeom prst="rect">
              <a:avLst/>
            </a:prstGeom>
          </p:spPr>
          <p:txBody>
            <a:bodyPr wrap="none">
              <a:spAutoFit/>
            </a:bodyPr>
            <a:lstStyle/>
            <a:p>
              <a:r>
                <a:rPr lang="en-US" sz="10000" dirty="0">
                  <a:solidFill>
                    <a:schemeClr val="bg2">
                      <a:lumMod val="25000"/>
                    </a:schemeClr>
                  </a:solidFill>
                  <a:sym typeface="Wingdings" panose="05000000000000000000" pitchFamily="2" charset="2"/>
                </a:rPr>
                <a:t></a:t>
              </a:r>
              <a:endParaRPr lang="en-US" sz="10000" dirty="0">
                <a:solidFill>
                  <a:schemeClr val="bg2">
                    <a:lumMod val="25000"/>
                  </a:schemeClr>
                </a:solidFill>
              </a:endParaRPr>
            </a:p>
          </p:txBody>
        </p:sp>
        <p:sp>
          <p:nvSpPr>
            <p:cNvPr id="10" name="Rectangle 9"/>
            <p:cNvSpPr/>
            <p:nvPr/>
          </p:nvSpPr>
          <p:spPr>
            <a:xfrm>
              <a:off x="9204743" y="4975401"/>
              <a:ext cx="998991" cy="1631216"/>
            </a:xfrm>
            <a:prstGeom prst="rect">
              <a:avLst/>
            </a:prstGeom>
          </p:spPr>
          <p:txBody>
            <a:bodyPr wrap="none">
              <a:spAutoFit/>
            </a:bodyPr>
            <a:lstStyle/>
            <a:p>
              <a:r>
                <a:rPr lang="en-US" sz="10000" dirty="0">
                  <a:solidFill>
                    <a:srgbClr val="FF0000"/>
                  </a:solidFill>
                  <a:sym typeface="Wingdings" panose="05000000000000000000" pitchFamily="2" charset="2"/>
                </a:rPr>
                <a:t></a:t>
              </a:r>
              <a:endParaRPr lang="en-US" sz="10000" dirty="0">
                <a:solidFill>
                  <a:srgbClr val="FF0000"/>
                </a:solidFill>
              </a:endParaRPr>
            </a:p>
          </p:txBody>
        </p:sp>
      </p:grpSp>
    </p:spTree>
    <p:extLst>
      <p:ext uri="{BB962C8B-B14F-4D97-AF65-F5344CB8AC3E}">
        <p14:creationId xmlns:p14="http://schemas.microsoft.com/office/powerpoint/2010/main" val="2919330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810" y="2479606"/>
            <a:ext cx="6896100" cy="33826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spTree>
    <p:extLst>
      <p:ext uri="{BB962C8B-B14F-4D97-AF65-F5344CB8AC3E}">
        <p14:creationId xmlns:p14="http://schemas.microsoft.com/office/powerpoint/2010/main" val="2288906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cxnSp>
        <p:nvCxnSpPr>
          <p:cNvPr id="5" name="Straight Arrow Connector 4"/>
          <p:cNvCxnSpPr/>
          <p:nvPr/>
        </p:nvCxnSpPr>
        <p:spPr>
          <a:xfrm>
            <a:off x="3209498" y="2195015"/>
            <a:ext cx="0" cy="1600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90800" y="3902576"/>
            <a:ext cx="1676400" cy="369332"/>
          </a:xfrm>
          <a:prstGeom prst="rect">
            <a:avLst/>
          </a:prstGeom>
          <a:noFill/>
        </p:spPr>
        <p:txBody>
          <a:bodyPr wrap="square" rtlCol="0">
            <a:spAutoFit/>
          </a:bodyPr>
          <a:lstStyle/>
          <a:p>
            <a:r>
              <a:rPr lang="en-US" dirty="0"/>
              <a:t>RNNs &amp; LSTMs</a:t>
            </a:r>
          </a:p>
        </p:txBody>
      </p:sp>
      <p:pic>
        <p:nvPicPr>
          <p:cNvPr id="3076" name="Picture 4" descr="Image result for R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667000"/>
            <a:ext cx="6159769" cy="27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00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convolutional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639" y="3733801"/>
            <a:ext cx="7193777" cy="24530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sp>
        <p:nvSpPr>
          <p:cNvPr id="7" name="TextBox 6"/>
          <p:cNvSpPr txBox="1"/>
          <p:nvPr/>
        </p:nvSpPr>
        <p:spPr>
          <a:xfrm>
            <a:off x="3124200" y="3505200"/>
            <a:ext cx="737206" cy="369332"/>
          </a:xfrm>
          <a:prstGeom prst="rect">
            <a:avLst/>
          </a:prstGeom>
          <a:noFill/>
        </p:spPr>
        <p:txBody>
          <a:bodyPr wrap="square" rtlCol="0">
            <a:spAutoFit/>
          </a:bodyPr>
          <a:lstStyle/>
          <a:p>
            <a:r>
              <a:rPr lang="en-US" dirty="0"/>
              <a:t>CNNs</a:t>
            </a:r>
          </a:p>
        </p:txBody>
      </p:sp>
      <p:cxnSp>
        <p:nvCxnSpPr>
          <p:cNvPr id="8" name="Straight Arrow Connector 7"/>
          <p:cNvCxnSpPr>
            <a:endCxn id="7" idx="0"/>
          </p:cNvCxnSpPr>
          <p:nvPr/>
        </p:nvCxnSpPr>
        <p:spPr>
          <a:xfrm flipH="1">
            <a:off x="3492804" y="2209800"/>
            <a:ext cx="12397" cy="1295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Algorithms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Neural Networks</a:t>
            </a:r>
          </a:p>
        </p:txBody>
      </p:sp>
      <p:cxnSp>
        <p:nvCxnSpPr>
          <p:cNvPr id="5" name="Straight Arrow Connector 4"/>
          <p:cNvCxnSpPr/>
          <p:nvPr/>
        </p:nvCxnSpPr>
        <p:spPr>
          <a:xfrm>
            <a:off x="3209498" y="2195015"/>
            <a:ext cx="0" cy="1600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33600" y="3851010"/>
            <a:ext cx="2514600" cy="369332"/>
          </a:xfrm>
          <a:prstGeom prst="rect">
            <a:avLst/>
          </a:prstGeom>
          <a:noFill/>
        </p:spPr>
        <p:txBody>
          <a:bodyPr wrap="square" rtlCol="0">
            <a:spAutoFit/>
          </a:bodyPr>
          <a:lstStyle/>
          <a:p>
            <a:r>
              <a:rPr lang="en-US" dirty="0" err="1"/>
              <a:t>Autoencoders</a:t>
            </a:r>
            <a:r>
              <a:rPr lang="en-US" dirty="0"/>
              <a:t> &amp; RBMs</a:t>
            </a:r>
          </a:p>
        </p:txBody>
      </p:sp>
      <p:pic>
        <p:nvPicPr>
          <p:cNvPr id="3080" name="Picture 8" descr="Image result for autoenco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035677"/>
            <a:ext cx="5269070" cy="165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35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Libraries</a:t>
            </a:r>
          </a:p>
        </p:txBody>
      </p:sp>
      <p:sp>
        <p:nvSpPr>
          <p:cNvPr id="3" name="Content Placeholder 2"/>
          <p:cNvSpPr>
            <a:spLocks noGrp="1"/>
          </p:cNvSpPr>
          <p:nvPr>
            <p:ph idx="1"/>
          </p:nvPr>
        </p:nvSpPr>
        <p:spPr>
          <a:xfrm>
            <a:off x="2346960" y="1859382"/>
            <a:ext cx="7543800" cy="4023360"/>
          </a:xfrm>
        </p:spPr>
        <p:txBody>
          <a:bodyPr/>
          <a:lstStyle/>
          <a:p>
            <a:pPr>
              <a:buFont typeface="Wingdings" panose="05000000000000000000" pitchFamily="2" charset="2"/>
              <a:buChar char="Ø"/>
            </a:pPr>
            <a:r>
              <a:rPr lang="en-US" dirty="0"/>
              <a:t> </a:t>
            </a:r>
            <a:r>
              <a:rPr lang="en-US" dirty="0" err="1"/>
              <a:t>TensorFlow</a:t>
            </a:r>
            <a:endParaRPr lang="en-US" dirty="0"/>
          </a:p>
          <a:p>
            <a:pPr>
              <a:buFont typeface="Wingdings" panose="05000000000000000000" pitchFamily="2" charset="2"/>
              <a:buChar char="Ø"/>
            </a:pPr>
            <a:r>
              <a:rPr lang="en-US" dirty="0"/>
              <a:t> </a:t>
            </a:r>
            <a:r>
              <a:rPr lang="en-US" dirty="0" err="1"/>
              <a:t>Keras</a:t>
            </a:r>
            <a:endParaRPr lang="en-US" dirty="0"/>
          </a:p>
          <a:p>
            <a:pPr>
              <a:buFont typeface="Wingdings" panose="05000000000000000000" pitchFamily="2" charset="2"/>
              <a:buChar char="Ø"/>
            </a:pPr>
            <a:r>
              <a:rPr lang="en-US" dirty="0"/>
              <a:t> </a:t>
            </a:r>
            <a:r>
              <a:rPr lang="en-US" dirty="0" err="1"/>
              <a:t>TFLearn</a:t>
            </a:r>
            <a:endParaRPr lang="en-US" dirty="0"/>
          </a:p>
          <a:p>
            <a:pPr>
              <a:buFont typeface="Wingdings" panose="05000000000000000000" pitchFamily="2" charset="2"/>
              <a:buChar char="Ø"/>
            </a:pPr>
            <a:r>
              <a:rPr lang="en-US" dirty="0"/>
              <a:t> </a:t>
            </a:r>
            <a:r>
              <a:rPr lang="en-US" dirty="0" err="1"/>
              <a:t>Theano</a:t>
            </a:r>
            <a:endParaRPr lang="en-US" dirty="0"/>
          </a:p>
        </p:txBody>
      </p:sp>
    </p:spTree>
    <p:extLst>
      <p:ext uri="{BB962C8B-B14F-4D97-AF65-F5344CB8AC3E}">
        <p14:creationId xmlns:p14="http://schemas.microsoft.com/office/powerpoint/2010/main" val="1691543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Tools</a:t>
            </a:r>
          </a:p>
        </p:txBody>
      </p:sp>
      <p:sp>
        <p:nvSpPr>
          <p:cNvPr id="3" name="Content Placeholder 2"/>
          <p:cNvSpPr>
            <a:spLocks noGrp="1"/>
          </p:cNvSpPr>
          <p:nvPr>
            <p:ph idx="1"/>
          </p:nvPr>
        </p:nvSpPr>
        <p:spPr>
          <a:xfrm>
            <a:off x="2346960" y="1859382"/>
            <a:ext cx="7543800" cy="4023360"/>
          </a:xfrm>
        </p:spPr>
        <p:txBody>
          <a:bodyPr/>
          <a:lstStyle/>
          <a:p>
            <a:pPr>
              <a:buFont typeface="Wingdings" panose="05000000000000000000" pitchFamily="2" charset="2"/>
              <a:buChar char="Ø"/>
            </a:pPr>
            <a:r>
              <a:rPr lang="en-US" dirty="0"/>
              <a:t> Python (Only for AI)</a:t>
            </a:r>
          </a:p>
          <a:p>
            <a:pPr>
              <a:buFont typeface="Wingdings" panose="05000000000000000000" pitchFamily="2" charset="2"/>
              <a:buChar char="Ø"/>
            </a:pPr>
            <a:r>
              <a:rPr lang="en-US" dirty="0"/>
              <a:t> R (Only for ML)</a:t>
            </a:r>
          </a:p>
        </p:txBody>
      </p:sp>
    </p:spTree>
    <p:extLst>
      <p:ext uri="{BB962C8B-B14F-4D97-AF65-F5344CB8AC3E}">
        <p14:creationId xmlns:p14="http://schemas.microsoft.com/office/powerpoint/2010/main" val="12234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Applications</a:t>
            </a:r>
          </a:p>
        </p:txBody>
      </p:sp>
      <p:sp>
        <p:nvSpPr>
          <p:cNvPr id="3" name="Content Placeholder 2"/>
          <p:cNvSpPr>
            <a:spLocks noGrp="1"/>
          </p:cNvSpPr>
          <p:nvPr>
            <p:ph idx="1"/>
          </p:nvPr>
        </p:nvSpPr>
        <p:spPr>
          <a:xfrm>
            <a:off x="2346960" y="1934944"/>
            <a:ext cx="7543800" cy="4220529"/>
          </a:xfrm>
        </p:spPr>
        <p:txBody>
          <a:bodyPr>
            <a:normAutofit fontScale="92500" lnSpcReduction="20000"/>
          </a:bodyPr>
          <a:lstStyle/>
          <a:p>
            <a:pPr>
              <a:buFont typeface="Wingdings" panose="05000000000000000000" pitchFamily="2" charset="2"/>
              <a:buChar char="Ø"/>
            </a:pPr>
            <a:r>
              <a:rPr lang="en-US" dirty="0"/>
              <a:t> Limited by your imagination – think out of the box!</a:t>
            </a:r>
          </a:p>
          <a:p>
            <a:pPr>
              <a:buFont typeface="Wingdings" panose="05000000000000000000" pitchFamily="2" charset="2"/>
              <a:buChar char="Ø"/>
            </a:pPr>
            <a:r>
              <a:rPr lang="en-US" dirty="0"/>
              <a:t> Whatever a human can do, AI </a:t>
            </a:r>
            <a:r>
              <a:rPr lang="en-US" u="sng" dirty="0"/>
              <a:t>WILL</a:t>
            </a:r>
            <a:r>
              <a:rPr lang="en-US" dirty="0"/>
              <a:t> do it for you.</a:t>
            </a:r>
          </a:p>
          <a:p>
            <a:pPr>
              <a:buFont typeface="Wingdings" panose="05000000000000000000" pitchFamily="2" charset="2"/>
              <a:buChar char="Ø"/>
            </a:pPr>
            <a:r>
              <a:rPr lang="en-US" dirty="0"/>
              <a:t> Make it read a book, extract summaries, make precis, identify relevant information, create videos, create models, create text to images, write a story around an image, NLP, Speech Recognition and upgrades to Jarvis (Iron Man), read your handwriting (Scribbling apps), correcting grammar in sentences, self driving car, create applications, create music, movie scripts, etc.</a:t>
            </a:r>
          </a:p>
          <a:p>
            <a:pPr>
              <a:buFont typeface="Wingdings" panose="05000000000000000000" pitchFamily="2" charset="2"/>
              <a:buChar char="Ø"/>
            </a:pPr>
            <a:r>
              <a:rPr lang="en-US" dirty="0"/>
              <a:t> </a:t>
            </a:r>
            <a:r>
              <a:rPr lang="en-US" dirty="0">
                <a:solidFill>
                  <a:srgbClr val="0070C0"/>
                </a:solidFill>
              </a:rPr>
              <a:t>https://github.com/udacity/self-driving-car-sim</a:t>
            </a:r>
          </a:p>
          <a:p>
            <a:pPr>
              <a:buFont typeface="Wingdings" panose="05000000000000000000" pitchFamily="2" charset="2"/>
              <a:buChar char="Ø"/>
            </a:pPr>
            <a:r>
              <a:rPr lang="en-US" dirty="0"/>
              <a:t> Suggested Movies for AI ideas and applications – </a:t>
            </a:r>
          </a:p>
          <a:p>
            <a:pPr marL="201168" lvl="1" indent="0">
              <a:buNone/>
            </a:pPr>
            <a:r>
              <a:rPr lang="en-US" dirty="0"/>
              <a:t> </a:t>
            </a:r>
          </a:p>
          <a:p>
            <a:pPr lvl="1">
              <a:buFont typeface="Wingdings" panose="05000000000000000000" pitchFamily="2" charset="2"/>
              <a:buChar char="Ø"/>
            </a:pPr>
            <a:r>
              <a:rPr lang="en-US" dirty="0"/>
              <a:t>The Imitation Game</a:t>
            </a:r>
          </a:p>
          <a:p>
            <a:pPr marL="201168" lvl="1" indent="0">
              <a:buNone/>
            </a:pPr>
            <a:endParaRPr lang="en-US" dirty="0"/>
          </a:p>
          <a:p>
            <a:pPr lvl="1">
              <a:buFont typeface="Wingdings" panose="05000000000000000000" pitchFamily="2" charset="2"/>
              <a:buChar char="Ø"/>
            </a:pPr>
            <a:r>
              <a:rPr lang="en-US" dirty="0"/>
              <a:t> Eagle Eye</a:t>
            </a:r>
          </a:p>
        </p:txBody>
      </p:sp>
    </p:spTree>
    <p:extLst>
      <p:ext uri="{BB962C8B-B14F-4D97-AF65-F5344CB8AC3E}">
        <p14:creationId xmlns:p14="http://schemas.microsoft.com/office/powerpoint/2010/main" val="2694859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conclude,</a:t>
            </a:r>
            <a:br>
              <a:rPr lang="en-US" dirty="0"/>
            </a:br>
            <a:r>
              <a:rPr lang="en-US" dirty="0"/>
              <a:t>What is AI?</a:t>
            </a:r>
          </a:p>
        </p:txBody>
      </p:sp>
      <p:pic>
        <p:nvPicPr>
          <p:cNvPr id="2050" name="Picture 2" descr="Image result for human br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952" y="1834810"/>
            <a:ext cx="1185864" cy="919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uman ey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467" y="2803560"/>
            <a:ext cx="1600200" cy="840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uman 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23123" y="3505200"/>
            <a:ext cx="855346" cy="123071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Image result for human mout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Image result for human mout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656" r="7727"/>
          <a:stretch/>
        </p:blipFill>
        <p:spPr bwMode="auto">
          <a:xfrm>
            <a:off x="2862949" y="4735914"/>
            <a:ext cx="1389743" cy="8838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2050" idx="3"/>
          </p:cNvCxnSpPr>
          <p:nvPr/>
        </p:nvCxnSpPr>
        <p:spPr>
          <a:xfrm>
            <a:off x="2785816" y="2294447"/>
            <a:ext cx="41157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052" idx="3"/>
          </p:cNvCxnSpPr>
          <p:nvPr/>
        </p:nvCxnSpPr>
        <p:spPr>
          <a:xfrm>
            <a:off x="4515668" y="3223612"/>
            <a:ext cx="238588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060" idx="3"/>
          </p:cNvCxnSpPr>
          <p:nvPr/>
        </p:nvCxnSpPr>
        <p:spPr>
          <a:xfrm>
            <a:off x="4252692" y="5177849"/>
            <a:ext cx="264885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54" idx="1"/>
          </p:cNvCxnSpPr>
          <p:nvPr/>
        </p:nvCxnSpPr>
        <p:spPr>
          <a:xfrm>
            <a:off x="2578470" y="4120557"/>
            <a:ext cx="43230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53949" y="1971281"/>
            <a:ext cx="2177647" cy="646331"/>
          </a:xfrm>
          <a:prstGeom prst="rect">
            <a:avLst/>
          </a:prstGeom>
          <a:noFill/>
        </p:spPr>
        <p:txBody>
          <a:bodyPr wrap="none" rtlCol="0">
            <a:spAutoFit/>
          </a:bodyPr>
          <a:lstStyle/>
          <a:p>
            <a:r>
              <a:rPr lang="en-US" dirty="0"/>
              <a:t>Machine Learning </a:t>
            </a:r>
          </a:p>
          <a:p>
            <a:r>
              <a:rPr lang="en-US" dirty="0"/>
              <a:t>(Pattern Recognition)</a:t>
            </a:r>
          </a:p>
        </p:txBody>
      </p:sp>
      <p:sp>
        <p:nvSpPr>
          <p:cNvPr id="32" name="TextBox 31"/>
          <p:cNvSpPr txBox="1"/>
          <p:nvPr/>
        </p:nvSpPr>
        <p:spPr>
          <a:xfrm>
            <a:off x="7053948" y="2900447"/>
            <a:ext cx="2066720" cy="646331"/>
          </a:xfrm>
          <a:prstGeom prst="rect">
            <a:avLst/>
          </a:prstGeom>
          <a:noFill/>
        </p:spPr>
        <p:txBody>
          <a:bodyPr wrap="none" rtlCol="0">
            <a:spAutoFit/>
          </a:bodyPr>
          <a:lstStyle/>
          <a:p>
            <a:r>
              <a:rPr lang="en-US" dirty="0"/>
              <a:t>Image Recognition /</a:t>
            </a:r>
          </a:p>
          <a:p>
            <a:r>
              <a:rPr lang="en-US" dirty="0"/>
              <a:t>Computer Vision</a:t>
            </a:r>
          </a:p>
        </p:txBody>
      </p:sp>
      <p:sp>
        <p:nvSpPr>
          <p:cNvPr id="33" name="TextBox 32"/>
          <p:cNvSpPr txBox="1"/>
          <p:nvPr/>
        </p:nvSpPr>
        <p:spPr>
          <a:xfrm>
            <a:off x="6998485" y="3935891"/>
            <a:ext cx="2026965" cy="369332"/>
          </a:xfrm>
          <a:prstGeom prst="rect">
            <a:avLst/>
          </a:prstGeom>
          <a:noFill/>
        </p:spPr>
        <p:txBody>
          <a:bodyPr wrap="none" rtlCol="0">
            <a:spAutoFit/>
          </a:bodyPr>
          <a:lstStyle/>
          <a:p>
            <a:r>
              <a:rPr lang="en-US" dirty="0"/>
              <a:t>Speech Recognition</a:t>
            </a:r>
          </a:p>
        </p:txBody>
      </p:sp>
      <p:sp>
        <p:nvSpPr>
          <p:cNvPr id="34" name="TextBox 33"/>
          <p:cNvSpPr txBox="1"/>
          <p:nvPr/>
        </p:nvSpPr>
        <p:spPr>
          <a:xfrm>
            <a:off x="6998484" y="4674337"/>
            <a:ext cx="1880130" cy="923330"/>
          </a:xfrm>
          <a:prstGeom prst="rect">
            <a:avLst/>
          </a:prstGeom>
          <a:noFill/>
        </p:spPr>
        <p:txBody>
          <a:bodyPr wrap="none" rtlCol="0">
            <a:spAutoFit/>
          </a:bodyPr>
          <a:lstStyle/>
          <a:p>
            <a:r>
              <a:rPr lang="en-US" dirty="0"/>
              <a:t>Natural Language</a:t>
            </a:r>
          </a:p>
          <a:p>
            <a:r>
              <a:rPr lang="en-US" dirty="0"/>
              <a:t>Processing (NLP) /</a:t>
            </a:r>
          </a:p>
          <a:p>
            <a:r>
              <a:rPr lang="en-US" dirty="0"/>
              <a:t>Speech Engines</a:t>
            </a:r>
          </a:p>
        </p:txBody>
      </p:sp>
      <p:sp>
        <p:nvSpPr>
          <p:cNvPr id="27" name="Rectangle 26"/>
          <p:cNvSpPr/>
          <p:nvPr/>
        </p:nvSpPr>
        <p:spPr>
          <a:xfrm>
            <a:off x="6998485" y="1971281"/>
            <a:ext cx="2233111" cy="364850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37055" y="3343870"/>
            <a:ext cx="788999" cy="923330"/>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AI</a:t>
            </a:r>
          </a:p>
        </p:txBody>
      </p:sp>
      <p:sp>
        <p:nvSpPr>
          <p:cNvPr id="30" name="Right Brace 29"/>
          <p:cNvSpPr/>
          <p:nvPr/>
        </p:nvSpPr>
        <p:spPr>
          <a:xfrm>
            <a:off x="9304166" y="2294446"/>
            <a:ext cx="565553" cy="30395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62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randombar(horizont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randombar(horizontal)">
                                      <p:cBhvr>
                                        <p:cTn id="22" dur="500"/>
                                        <p:tgtEl>
                                          <p:spTgt spid="206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up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ircle(in)">
                                      <p:cBhvr>
                                        <p:cTn id="42" dur="20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trips(down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circle(in)">
                                      <p:cBhvr>
                                        <p:cTn id="52" dur="20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strips(down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ircle(in)">
                                      <p:cBhvr>
                                        <p:cTn id="62" dur="20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up)">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33" grpId="0"/>
      <p:bldP spid="34" grpId="0"/>
      <p:bldP spid="27" grpId="0" animBg="1"/>
      <p:bldP spid="28" grpId="0"/>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Rectangle 3"/>
          <p:cNvSpPr/>
          <p:nvPr/>
        </p:nvSpPr>
        <p:spPr>
          <a:xfrm>
            <a:off x="4420414" y="3048000"/>
            <a:ext cx="3351174" cy="923330"/>
          </a:xfrm>
          <a:prstGeom prst="rect">
            <a:avLst/>
          </a:prstGeom>
          <a:noFill/>
          <a:ln>
            <a:noFill/>
          </a:ln>
        </p:spPr>
        <p:txBody>
          <a:bodyPr wrap="none" lIns="91440" tIns="45720" rIns="91440" bIns="45720">
            <a:spAutoFit/>
          </a:bodyPr>
          <a:lstStyle/>
          <a:p>
            <a:pPr algn="ctr"/>
            <a:r>
              <a:rPr lang="en-US" sz="5400" dirty="0">
                <a:ln w="19050">
                  <a:solidFill>
                    <a:srgbClr val="C00000"/>
                  </a:solidFill>
                  <a:prstDash val="solid"/>
                </a:ln>
                <a:solidFill>
                  <a:srgbClr val="C00000"/>
                </a:solidFill>
              </a:rPr>
              <a:t>Thank you.</a:t>
            </a:r>
          </a:p>
        </p:txBody>
      </p:sp>
    </p:spTree>
    <p:extLst>
      <p:ext uri="{BB962C8B-B14F-4D97-AF65-F5344CB8AC3E}">
        <p14:creationId xmlns:p14="http://schemas.microsoft.com/office/powerpoint/2010/main" val="342110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Progression</a:t>
            </a:r>
          </a:p>
        </p:txBody>
      </p:sp>
      <p:sp>
        <p:nvSpPr>
          <p:cNvPr id="4" name="TextBox 3"/>
          <p:cNvSpPr txBox="1"/>
          <p:nvPr/>
        </p:nvSpPr>
        <p:spPr>
          <a:xfrm>
            <a:off x="1793543" y="2014452"/>
            <a:ext cx="685800" cy="461665"/>
          </a:xfrm>
          <a:prstGeom prst="rect">
            <a:avLst/>
          </a:prstGeom>
          <a:noFill/>
        </p:spPr>
        <p:txBody>
          <a:bodyPr wrap="square" rtlCol="0">
            <a:spAutoFit/>
          </a:bodyPr>
          <a:lstStyle/>
          <a:p>
            <a:r>
              <a:rPr lang="en-US" sz="2400" dirty="0"/>
              <a:t>MIS</a:t>
            </a:r>
          </a:p>
        </p:txBody>
      </p:sp>
      <p:sp>
        <p:nvSpPr>
          <p:cNvPr id="6" name="TextBox 5"/>
          <p:cNvSpPr txBox="1"/>
          <p:nvPr/>
        </p:nvSpPr>
        <p:spPr>
          <a:xfrm>
            <a:off x="3626324" y="2014452"/>
            <a:ext cx="2663020" cy="461665"/>
          </a:xfrm>
          <a:prstGeom prst="rect">
            <a:avLst/>
          </a:prstGeom>
          <a:noFill/>
        </p:spPr>
        <p:txBody>
          <a:bodyPr wrap="square" rtlCol="0">
            <a:spAutoFit/>
          </a:bodyPr>
          <a:lstStyle/>
          <a:p>
            <a:r>
              <a:rPr lang="en-US" sz="2400" dirty="0"/>
              <a:t>Predictive Analytics</a:t>
            </a:r>
          </a:p>
        </p:txBody>
      </p:sp>
      <p:sp>
        <p:nvSpPr>
          <p:cNvPr id="7" name="Right Arrow 6"/>
          <p:cNvSpPr/>
          <p:nvPr/>
        </p:nvSpPr>
        <p:spPr>
          <a:xfrm>
            <a:off x="6379192" y="2129868"/>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28849" y="2003079"/>
            <a:ext cx="3034351" cy="461665"/>
          </a:xfrm>
          <a:prstGeom prst="rect">
            <a:avLst/>
          </a:prstGeom>
          <a:noFill/>
        </p:spPr>
        <p:txBody>
          <a:bodyPr wrap="square" rtlCol="0">
            <a:spAutoFit/>
          </a:bodyPr>
          <a:lstStyle/>
          <a:p>
            <a:r>
              <a:rPr lang="en-US" sz="2400" dirty="0"/>
              <a:t>Prescriptive Analytics</a:t>
            </a:r>
          </a:p>
        </p:txBody>
      </p:sp>
      <p:sp>
        <p:nvSpPr>
          <p:cNvPr id="10" name="TextBox 9"/>
          <p:cNvSpPr txBox="1"/>
          <p:nvPr/>
        </p:nvSpPr>
        <p:spPr>
          <a:xfrm>
            <a:off x="5915168" y="3722637"/>
            <a:ext cx="3034351" cy="461665"/>
          </a:xfrm>
          <a:prstGeom prst="rect">
            <a:avLst/>
          </a:prstGeom>
          <a:noFill/>
        </p:spPr>
        <p:txBody>
          <a:bodyPr wrap="square" rtlCol="0">
            <a:spAutoFit/>
          </a:bodyPr>
          <a:lstStyle/>
          <a:p>
            <a:r>
              <a:rPr lang="en-US" sz="2400" dirty="0"/>
              <a:t>Machine Learning</a:t>
            </a:r>
          </a:p>
        </p:txBody>
      </p:sp>
      <p:sp>
        <p:nvSpPr>
          <p:cNvPr id="11" name="Right Arrow 10"/>
          <p:cNvSpPr/>
          <p:nvPr/>
        </p:nvSpPr>
        <p:spPr>
          <a:xfrm rot="5400000">
            <a:off x="6513535" y="4641502"/>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637701" y="5329535"/>
            <a:ext cx="2896901" cy="461665"/>
          </a:xfrm>
          <a:prstGeom prst="rect">
            <a:avLst/>
          </a:prstGeom>
          <a:noFill/>
        </p:spPr>
        <p:txBody>
          <a:bodyPr wrap="square" rtlCol="0">
            <a:spAutoFit/>
          </a:bodyPr>
          <a:lstStyle/>
          <a:p>
            <a:r>
              <a:rPr lang="en-US" sz="2400" dirty="0"/>
              <a:t>Artificial Intelligence</a:t>
            </a:r>
          </a:p>
        </p:txBody>
      </p:sp>
      <p:sp>
        <p:nvSpPr>
          <p:cNvPr id="14" name="TextBox 13"/>
          <p:cNvSpPr txBox="1"/>
          <p:nvPr/>
        </p:nvSpPr>
        <p:spPr>
          <a:xfrm>
            <a:off x="1906958" y="5241378"/>
            <a:ext cx="457851" cy="461665"/>
          </a:xfrm>
          <a:prstGeom prst="rect">
            <a:avLst/>
          </a:prstGeom>
          <a:noFill/>
        </p:spPr>
        <p:txBody>
          <a:bodyPr wrap="square" rtlCol="0">
            <a:spAutoFit/>
          </a:bodyPr>
          <a:lstStyle/>
          <a:p>
            <a:r>
              <a:rPr lang="en-US" sz="2400" dirty="0"/>
              <a:t>BI</a:t>
            </a:r>
          </a:p>
        </p:txBody>
      </p:sp>
      <p:sp>
        <p:nvSpPr>
          <p:cNvPr id="17" name="Right Brace 16"/>
          <p:cNvSpPr/>
          <p:nvPr/>
        </p:nvSpPr>
        <p:spPr>
          <a:xfrm rot="5400000">
            <a:off x="6627836" y="1108086"/>
            <a:ext cx="685800" cy="3971213"/>
          </a:xfrm>
          <a:prstGeom prst="rightBrace">
            <a:avLst/>
          </a:prstGeom>
          <a:noFill/>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Arrow 17"/>
          <p:cNvSpPr/>
          <p:nvPr/>
        </p:nvSpPr>
        <p:spPr>
          <a:xfrm>
            <a:off x="2616242" y="2137614"/>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904775" y="3704010"/>
            <a:ext cx="2462214" cy="22971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5BEF1-27EF-4606-911E-BDFACFB43C19}"/>
              </a:ext>
            </a:extLst>
          </p:cNvPr>
          <p:cNvSpPr/>
          <p:nvPr/>
        </p:nvSpPr>
        <p:spPr>
          <a:xfrm>
            <a:off x="1606160" y="1905297"/>
            <a:ext cx="1010082" cy="6589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2842E20-91E9-48DA-BF19-52A4BA47F8D7}"/>
              </a:ext>
            </a:extLst>
          </p:cNvPr>
          <p:cNvSpPr txBox="1"/>
          <p:nvPr/>
        </p:nvSpPr>
        <p:spPr>
          <a:xfrm>
            <a:off x="685799" y="2587761"/>
            <a:ext cx="1564941" cy="369332"/>
          </a:xfrm>
          <a:prstGeom prst="rect">
            <a:avLst/>
          </a:prstGeom>
          <a:noFill/>
        </p:spPr>
        <p:txBody>
          <a:bodyPr wrap="square" rtlCol="0">
            <a:spAutoFit/>
          </a:bodyPr>
          <a:lstStyle/>
          <a:p>
            <a:r>
              <a:rPr lang="en-US" dirty="0"/>
              <a:t>Data Mining</a:t>
            </a:r>
          </a:p>
        </p:txBody>
      </p:sp>
      <p:sp>
        <p:nvSpPr>
          <p:cNvPr id="16" name="Oval 15">
            <a:extLst>
              <a:ext uri="{FF2B5EF4-FFF2-40B4-BE49-F238E27FC236}">
                <a16:creationId xmlns:a16="http://schemas.microsoft.com/office/drawing/2014/main" id="{D8BAB27B-90C5-412F-BFAC-C14B7D5FF047}"/>
              </a:ext>
            </a:extLst>
          </p:cNvPr>
          <p:cNvSpPr/>
          <p:nvPr/>
        </p:nvSpPr>
        <p:spPr>
          <a:xfrm>
            <a:off x="3577912" y="1737360"/>
            <a:ext cx="6785288" cy="1013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FF67C8E-3957-4B33-BB59-728BB58AC382}"/>
              </a:ext>
            </a:extLst>
          </p:cNvPr>
          <p:cNvSpPr txBox="1"/>
          <p:nvPr/>
        </p:nvSpPr>
        <p:spPr>
          <a:xfrm>
            <a:off x="9388506" y="2642628"/>
            <a:ext cx="1936364" cy="369332"/>
          </a:xfrm>
          <a:prstGeom prst="rect">
            <a:avLst/>
          </a:prstGeom>
          <a:noFill/>
        </p:spPr>
        <p:txBody>
          <a:bodyPr wrap="square" rtlCol="0">
            <a:spAutoFit/>
          </a:bodyPr>
          <a:lstStyle/>
          <a:p>
            <a:r>
              <a:rPr lang="en-US" dirty="0"/>
              <a:t>Data Analytics</a:t>
            </a:r>
          </a:p>
        </p:txBody>
      </p:sp>
      <p:sp>
        <p:nvSpPr>
          <p:cNvPr id="21" name="Oval 20">
            <a:extLst>
              <a:ext uri="{FF2B5EF4-FFF2-40B4-BE49-F238E27FC236}">
                <a16:creationId xmlns:a16="http://schemas.microsoft.com/office/drawing/2014/main" id="{483E420C-951A-496F-B85D-A054AC6D33FC}"/>
              </a:ext>
            </a:extLst>
          </p:cNvPr>
          <p:cNvSpPr/>
          <p:nvPr/>
        </p:nvSpPr>
        <p:spPr>
          <a:xfrm>
            <a:off x="4876800" y="3568395"/>
            <a:ext cx="4072719" cy="26038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B064115-F3EA-4860-9636-EDE5C1EB743D}"/>
              </a:ext>
            </a:extLst>
          </p:cNvPr>
          <p:cNvSpPr txBox="1"/>
          <p:nvPr/>
        </p:nvSpPr>
        <p:spPr>
          <a:xfrm>
            <a:off x="9295503" y="5375701"/>
            <a:ext cx="1936364" cy="369332"/>
          </a:xfrm>
          <a:prstGeom prst="rect">
            <a:avLst/>
          </a:prstGeom>
          <a:noFill/>
        </p:spPr>
        <p:txBody>
          <a:bodyPr wrap="square" rtlCol="0">
            <a:spAutoFit/>
          </a:bodyPr>
          <a:lstStyle/>
          <a:p>
            <a:r>
              <a:rPr lang="en-US" dirty="0"/>
              <a:t>Data Science</a:t>
            </a:r>
          </a:p>
        </p:txBody>
      </p:sp>
    </p:spTree>
    <p:extLst>
      <p:ext uri="{BB962C8B-B14F-4D97-AF65-F5344CB8AC3E}">
        <p14:creationId xmlns:p14="http://schemas.microsoft.com/office/powerpoint/2010/main" val="304223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inVertical)">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ppt_x"/>
                                          </p:val>
                                        </p:tav>
                                        <p:tav tm="100000">
                                          <p:val>
                                            <p:strVal val="#ppt_x"/>
                                          </p:val>
                                        </p:tav>
                                      </p:tavLst>
                                    </p:anim>
                                    <p:anim calcmode="lin" valueType="num">
                                      <p:cBhvr additive="base">
                                        <p:cTn id="7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arn(inVertical)">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10" grpId="0"/>
      <p:bldP spid="11" grpId="0" animBg="1"/>
      <p:bldP spid="12" grpId="0"/>
      <p:bldP spid="14" grpId="0"/>
      <p:bldP spid="17" grpId="0" animBg="1"/>
      <p:bldP spid="18" grpId="0" animBg="1"/>
      <p:bldP spid="19" grpId="0" animBg="1"/>
      <p:bldP spid="3" grpId="0" animBg="1"/>
      <p:bldP spid="5" grpId="0"/>
      <p:bldP spid="16" grpId="0" animBg="1"/>
      <p:bldP spid="20"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Buzz</a:t>
            </a:r>
          </a:p>
        </p:txBody>
      </p:sp>
      <p:pic>
        <p:nvPicPr>
          <p:cNvPr id="4"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44" y="1840392"/>
            <a:ext cx="9485671" cy="444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5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Buzz</a:t>
            </a:r>
          </a:p>
        </p:txBody>
      </p:sp>
      <p:pic>
        <p:nvPicPr>
          <p:cNvPr id="5" name="Picture 2" descr="Image result for Block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394" y="1828800"/>
            <a:ext cx="8470172" cy="44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6695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1484</TotalTime>
  <Words>2239</Words>
  <Application>Microsoft Office PowerPoint</Application>
  <PresentationFormat>Widescreen</PresentationFormat>
  <Paragraphs>286</Paragraphs>
  <Slides>68</Slides>
  <Notes>0</Notes>
  <HiddenSlides>0</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3" baseType="lpstr">
      <vt:lpstr>Calibri</vt:lpstr>
      <vt:lpstr>Calibri Light</vt:lpstr>
      <vt:lpstr>Wingdings</vt:lpstr>
      <vt:lpstr>Retrospect</vt:lpstr>
      <vt:lpstr>Acrobat Document</vt:lpstr>
      <vt:lpstr>Artificial Intelligence</vt:lpstr>
      <vt:lpstr>Agenda</vt:lpstr>
      <vt:lpstr>Pre-requisites of the course</vt:lpstr>
      <vt:lpstr>Know your trainer</vt:lpstr>
      <vt:lpstr>PowerPoint Presentation</vt:lpstr>
      <vt:lpstr>Approach to the course</vt:lpstr>
      <vt:lpstr>The Progression</vt:lpstr>
      <vt:lpstr>The New Buzz</vt:lpstr>
      <vt:lpstr>The New Buzz</vt:lpstr>
      <vt:lpstr>PowerPoint Presentation</vt:lpstr>
      <vt:lpstr>Growth in AI</vt:lpstr>
      <vt:lpstr>Investment in AI (Countries)</vt:lpstr>
      <vt:lpstr>Talent in AI (Countries)</vt:lpstr>
      <vt:lpstr>Investment in AI (Industries)</vt:lpstr>
      <vt:lpstr>Companies hiring for AI</vt:lpstr>
      <vt:lpstr>AI Demand – Supply Gap</vt:lpstr>
      <vt:lpstr>Average Salary Packages in AI</vt:lpstr>
      <vt:lpstr>Roles / Profiles / Designation</vt:lpstr>
      <vt:lpstr>Ambari Dashboard</vt:lpstr>
      <vt:lpstr>Hadoop Ecosystem</vt:lpstr>
      <vt:lpstr>Hadoop Stack Environment</vt:lpstr>
      <vt:lpstr>Why AI? Let us Intuit.</vt:lpstr>
      <vt:lpstr>Why AI? Let us Intuit.</vt:lpstr>
      <vt:lpstr>Why AI? Let us Intuit.</vt:lpstr>
      <vt:lpstr>Why do we need ML / AI?</vt:lpstr>
      <vt:lpstr>Why do we need ML / AI?</vt:lpstr>
      <vt:lpstr>Why do we need ML / AI?</vt:lpstr>
      <vt:lpstr>Why do we need ML / AI?</vt:lpstr>
      <vt:lpstr>Examples of AI Systems - BitBite</vt:lpstr>
      <vt:lpstr>Examples of AI Systems - Pillo</vt:lpstr>
      <vt:lpstr>Examples of AI Systems - Cozmo</vt:lpstr>
      <vt:lpstr>AI – where the world stands today</vt:lpstr>
      <vt:lpstr>Fundamental Logic behind AI</vt:lpstr>
      <vt:lpstr>Fundamental Logic behind AI</vt:lpstr>
      <vt:lpstr>Simple Example of AI Training</vt:lpstr>
      <vt:lpstr>Getting inside the AI Brain</vt:lpstr>
      <vt:lpstr>Key ingredients of AI</vt:lpstr>
      <vt:lpstr>Steps of any AI Project</vt:lpstr>
      <vt:lpstr>AI in Application</vt:lpstr>
      <vt:lpstr>AI in Application</vt:lpstr>
      <vt:lpstr>AI in Application</vt:lpstr>
      <vt:lpstr>AI in Application</vt:lpstr>
      <vt:lpstr>AI in Application</vt:lpstr>
      <vt:lpstr>AI in Application</vt:lpstr>
      <vt:lpstr>AI in Application</vt:lpstr>
      <vt:lpstr>AI in Application</vt:lpstr>
      <vt:lpstr>AI Use Case – e Commerce</vt:lpstr>
      <vt:lpstr>AI Use Case – e Commerce</vt:lpstr>
      <vt:lpstr>AI Use Case – e Commerce</vt:lpstr>
      <vt:lpstr>AI Use Case – e Commerce</vt:lpstr>
      <vt:lpstr>AI Use Case – Software Development</vt:lpstr>
      <vt:lpstr>AI Use Case – Software Development</vt:lpstr>
      <vt:lpstr>AI Use Case – Financial Services</vt:lpstr>
      <vt:lpstr>Imagine Real Time Modules</vt:lpstr>
      <vt:lpstr>Transactional Bots</vt:lpstr>
      <vt:lpstr>Transactional Bots</vt:lpstr>
      <vt:lpstr>M.E.L.I.S.A.</vt:lpstr>
      <vt:lpstr>M.E.L.I.S.A.</vt:lpstr>
      <vt:lpstr>ML Algorithms</vt:lpstr>
      <vt:lpstr>AI Algorithms</vt:lpstr>
      <vt:lpstr>AI Algorithms</vt:lpstr>
      <vt:lpstr>AI Algorithms</vt:lpstr>
      <vt:lpstr>AI Algorithms</vt:lpstr>
      <vt:lpstr>AI Libraries</vt:lpstr>
      <vt:lpstr>AI Tools</vt:lpstr>
      <vt:lpstr>Other Applications</vt:lpstr>
      <vt:lpstr>To conclude, What is AI?</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This Pc</dc:creator>
  <cp:lastModifiedBy>Anurag Srivastava</cp:lastModifiedBy>
  <cp:revision>166</cp:revision>
  <dcterms:created xsi:type="dcterms:W3CDTF">2018-09-16T08:31:36Z</dcterms:created>
  <dcterms:modified xsi:type="dcterms:W3CDTF">2022-02-22T23:47:14Z</dcterms:modified>
</cp:coreProperties>
</file>